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0"/>
  </p:notesMasterIdLst>
  <p:sldIdLst>
    <p:sldId id="256" r:id="rId2"/>
    <p:sldId id="333" r:id="rId3"/>
    <p:sldId id="334" r:id="rId4"/>
    <p:sldId id="310" r:id="rId5"/>
    <p:sldId id="312" r:id="rId6"/>
    <p:sldId id="313" r:id="rId7"/>
    <p:sldId id="315" r:id="rId8"/>
    <p:sldId id="316" r:id="rId9"/>
    <p:sldId id="337" r:id="rId10"/>
    <p:sldId id="318" r:id="rId11"/>
    <p:sldId id="320" r:id="rId12"/>
    <p:sldId id="321" r:id="rId13"/>
    <p:sldId id="322" r:id="rId14"/>
    <p:sldId id="323" r:id="rId15"/>
    <p:sldId id="325" r:id="rId16"/>
    <p:sldId id="326" r:id="rId17"/>
    <p:sldId id="324" r:id="rId18"/>
    <p:sldId id="328" r:id="rId19"/>
    <p:sldId id="327" r:id="rId20"/>
    <p:sldId id="329" r:id="rId21"/>
    <p:sldId id="330" r:id="rId22"/>
    <p:sldId id="331" r:id="rId23"/>
    <p:sldId id="332" r:id="rId24"/>
    <p:sldId id="336" r:id="rId25"/>
    <p:sldId id="338" r:id="rId26"/>
    <p:sldId id="341" r:id="rId27"/>
    <p:sldId id="340" r:id="rId28"/>
    <p:sldId id="342" r:id="rId29"/>
    <p:sldId id="339" r:id="rId30"/>
    <p:sldId id="343" r:id="rId31"/>
    <p:sldId id="344" r:id="rId32"/>
    <p:sldId id="345" r:id="rId33"/>
    <p:sldId id="347" r:id="rId34"/>
    <p:sldId id="346" r:id="rId35"/>
    <p:sldId id="348" r:id="rId36"/>
    <p:sldId id="335" r:id="rId37"/>
    <p:sldId id="349" r:id="rId38"/>
    <p:sldId id="308"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43" d="100"/>
          <a:sy n="43" d="100"/>
        </p:scale>
        <p:origin x="45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568587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923" indent="-469900">
              <a:lnSpc>
                <a:spcPct val="90000"/>
              </a:lnSpc>
              <a:spcBef>
                <a:spcPts val="0"/>
              </a:spcBef>
              <a:buSzTx/>
              <a:buNone/>
              <a:defRPr sz="8500" spc="-170">
                <a:latin typeface="Helvetica Neue Medium"/>
                <a:ea typeface="Helvetica Neue Medium"/>
                <a:cs typeface="Helvetica Neue Medium"/>
                <a:sym typeface="Helvetica Neue Medium"/>
              </a:defRPr>
            </a:lvl1pPr>
            <a:lvl2pPr marL="638923" indent="-12700">
              <a:lnSpc>
                <a:spcPct val="90000"/>
              </a:lnSpc>
              <a:spcBef>
                <a:spcPts val="0"/>
              </a:spcBef>
              <a:buSzTx/>
              <a:buNone/>
              <a:defRPr sz="8500" spc="-170">
                <a:latin typeface="Helvetica Neue Medium"/>
                <a:ea typeface="Helvetica Neue Medium"/>
                <a:cs typeface="Helvetica Neue Medium"/>
                <a:sym typeface="Helvetica Neue Medium"/>
              </a:defRPr>
            </a:lvl2pPr>
            <a:lvl3pPr marL="638923" indent="444500">
              <a:lnSpc>
                <a:spcPct val="90000"/>
              </a:lnSpc>
              <a:spcBef>
                <a:spcPts val="0"/>
              </a:spcBef>
              <a:buSzTx/>
              <a:buNone/>
              <a:defRPr sz="8500" spc="-170">
                <a:latin typeface="Helvetica Neue Medium"/>
                <a:ea typeface="Helvetica Neue Medium"/>
                <a:cs typeface="Helvetica Neue Medium"/>
                <a:sym typeface="Helvetica Neue Medium"/>
              </a:defRPr>
            </a:lvl3pPr>
            <a:lvl4pPr marL="638923" indent="901700">
              <a:lnSpc>
                <a:spcPct val="90000"/>
              </a:lnSpc>
              <a:spcBef>
                <a:spcPts val="0"/>
              </a:spcBef>
              <a:buSzTx/>
              <a:buNone/>
              <a:defRPr sz="8500" spc="-170">
                <a:latin typeface="Helvetica Neue Medium"/>
                <a:ea typeface="Helvetica Neue Medium"/>
                <a:cs typeface="Helvetica Neue Medium"/>
                <a:sym typeface="Helvetica Neue Medium"/>
              </a:defRPr>
            </a:lvl4pPr>
            <a:lvl5pPr marL="638923" indent="1358900">
              <a:lnSpc>
                <a:spcPct val="90000"/>
              </a:lnSpc>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49" name="标题文本"/>
          <p:cNvSpPr txBox="1">
            <a:spLocks noGrp="1"/>
          </p:cNvSpPr>
          <p:nvPr>
            <p:ph type="title"/>
          </p:nvPr>
        </p:nvSpPr>
        <p:spPr>
          <a:xfrm>
            <a:off x="3048000" y="2244725"/>
            <a:ext cx="18288000" cy="4775201"/>
          </a:xfrm>
          <a:prstGeom prst="rect">
            <a:avLst/>
          </a:prstGeom>
        </p:spPr>
        <p:txBody>
          <a:bodyPr lIns="91439" tIns="91439" rIns="91439" bIns="91439" anchor="b"/>
          <a:lstStyle>
            <a:lvl1pPr algn="ctr" defTabSz="1828800">
              <a:lnSpc>
                <a:spcPct val="90000"/>
              </a:lnSpc>
              <a:defRPr sz="12000" b="0" spc="0"/>
            </a:lvl1pPr>
          </a:lstStyle>
          <a:p>
            <a:r>
              <a:t>标题文本</a:t>
            </a:r>
          </a:p>
        </p:txBody>
      </p:sp>
      <p:sp>
        <p:nvSpPr>
          <p:cNvPr id="150" name="正文级别 1…"/>
          <p:cNvSpPr txBox="1">
            <a:spLocks noGrp="1"/>
          </p:cNvSpPr>
          <p:nvPr>
            <p:ph type="body" sz="quarter" idx="1"/>
          </p:nvPr>
        </p:nvSpPr>
        <p:spPr>
          <a:xfrm>
            <a:off x="3048000" y="7204075"/>
            <a:ext cx="18288000" cy="3311525"/>
          </a:xfrm>
          <a:prstGeom prst="rect">
            <a:avLst/>
          </a:prstGeom>
        </p:spPr>
        <p:txBody>
          <a:bodyPr lIns="91439" tIns="91439" rIns="91439" bIns="91439"/>
          <a:lstStyle>
            <a:lvl1pPr marL="0" indent="0" algn="ctr" defTabSz="1828800">
              <a:lnSpc>
                <a:spcPct val="90000"/>
              </a:lnSpc>
              <a:spcBef>
                <a:spcPts val="2000"/>
              </a:spcBef>
              <a:buSzTx/>
              <a:buNone/>
            </a:lvl1pPr>
            <a:lvl2pPr marL="0" indent="457200" algn="ctr" defTabSz="1828800">
              <a:lnSpc>
                <a:spcPct val="90000"/>
              </a:lnSpc>
              <a:spcBef>
                <a:spcPts val="2000"/>
              </a:spcBef>
              <a:buSzTx/>
              <a:buNone/>
            </a:lvl2pPr>
            <a:lvl3pPr marL="0" indent="914400" algn="ctr" defTabSz="1828800">
              <a:lnSpc>
                <a:spcPct val="90000"/>
              </a:lnSpc>
              <a:spcBef>
                <a:spcPts val="2000"/>
              </a:spcBef>
              <a:buSzTx/>
              <a:buNone/>
            </a:lvl3pPr>
            <a:lvl4pPr marL="0" indent="1371600" algn="ctr" defTabSz="1828800">
              <a:lnSpc>
                <a:spcPct val="90000"/>
              </a:lnSpc>
              <a:spcBef>
                <a:spcPts val="2000"/>
              </a:spcBef>
              <a:buSzTx/>
              <a:buNone/>
            </a:lvl4pPr>
            <a:lvl5pPr marL="0" indent="1828800" algn="ctr" defTabSz="1828800">
              <a:lnSpc>
                <a:spcPct val="90000"/>
              </a:lnSpc>
              <a:spcBef>
                <a:spcPts val="2000"/>
              </a:spcBef>
              <a:buSzTx/>
              <a:buNone/>
            </a:lvl5pPr>
          </a:lstStyle>
          <a:p>
            <a:r>
              <a:t>正文级别 1</a:t>
            </a:r>
          </a:p>
          <a:p>
            <a:pPr lvl="1"/>
            <a:r>
              <a:t>正文级别 2</a:t>
            </a:r>
          </a:p>
          <a:p>
            <a:pPr lvl="2"/>
            <a:r>
              <a:t>正文级别 3</a:t>
            </a:r>
          </a:p>
          <a:p>
            <a:pPr lvl="3"/>
            <a:r>
              <a:t>正文级别 4</a:t>
            </a:r>
          </a:p>
          <a:p>
            <a:pPr lvl="4"/>
            <a:r>
              <a:t>正文级别 5</a:t>
            </a:r>
          </a:p>
        </p:txBody>
      </p:sp>
      <p:sp>
        <p:nvSpPr>
          <p:cNvPr id="151" name="幻灯片编号"/>
          <p:cNvSpPr txBox="1">
            <a:spLocks noGrp="1"/>
          </p:cNvSpPr>
          <p:nvPr>
            <p:ph type="sldNum" sz="quarter" idx="2"/>
          </p:nvPr>
        </p:nvSpPr>
        <p:spPr>
          <a:xfrm>
            <a:off x="22173082" y="12806502"/>
            <a:ext cx="534519" cy="542646"/>
          </a:xfrm>
          <a:prstGeom prst="rect">
            <a:avLst/>
          </a:prstGeom>
        </p:spPr>
        <p:txBody>
          <a:bodyPr lIns="91439" tIns="91439" rIns="91439" bIns="91439" anchor="ctr"/>
          <a:lstStyle>
            <a:lvl1pPr algn="r" defTabSz="1828800">
              <a:defRPr sz="24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58" name="标题文本"/>
          <p:cNvSpPr txBox="1">
            <a:spLocks noGrp="1"/>
          </p:cNvSpPr>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sz="8800" b="0" spc="0"/>
            </a:lvl1pPr>
          </a:lstStyle>
          <a:p>
            <a:r>
              <a:t>标题文本</a:t>
            </a:r>
          </a:p>
        </p:txBody>
      </p:sp>
      <p:sp>
        <p:nvSpPr>
          <p:cNvPr id="159" name="正文级别 1…"/>
          <p:cNvSpPr txBox="1">
            <a:spLocks noGrp="1"/>
          </p:cNvSpPr>
          <p:nvPr>
            <p:ph type="body" idx="1"/>
          </p:nvPr>
        </p:nvSpPr>
        <p:spPr>
          <a:xfrm>
            <a:off x="1676400" y="3651250"/>
            <a:ext cx="21031200" cy="8702676"/>
          </a:xfrm>
          <a:prstGeom prst="rect">
            <a:avLst/>
          </a:prstGeom>
        </p:spPr>
        <p:txBody>
          <a:bodyPr lIns="91439" tIns="91439" rIns="91439" bIns="91439"/>
          <a:lstStyle>
            <a:lvl1pPr marL="457200" indent="-457200" defTabSz="1828800">
              <a:lnSpc>
                <a:spcPct val="90000"/>
              </a:lnSpc>
              <a:spcBef>
                <a:spcPts val="2000"/>
              </a:spcBef>
              <a:buSzPct val="100000"/>
              <a:buFont typeface="Helvetica Neue"/>
              <a:defRPr sz="5600"/>
            </a:lvl1pPr>
            <a:lvl2pPr marL="990600" indent="-533400" defTabSz="1828800">
              <a:lnSpc>
                <a:spcPct val="90000"/>
              </a:lnSpc>
              <a:spcBef>
                <a:spcPts val="2000"/>
              </a:spcBef>
              <a:buSzPct val="100000"/>
              <a:buFont typeface="Helvetica Neue"/>
              <a:defRPr sz="5600"/>
            </a:lvl2pPr>
            <a:lvl3pPr marL="1554479" indent="-640079" defTabSz="1828800">
              <a:lnSpc>
                <a:spcPct val="90000"/>
              </a:lnSpc>
              <a:spcBef>
                <a:spcPts val="2000"/>
              </a:spcBef>
              <a:buSzPct val="100000"/>
              <a:buFont typeface="Helvetica Neue"/>
              <a:defRPr sz="5600"/>
            </a:lvl3pPr>
            <a:lvl4pPr marL="2082800" indent="-711200" defTabSz="1828800">
              <a:lnSpc>
                <a:spcPct val="90000"/>
              </a:lnSpc>
              <a:spcBef>
                <a:spcPts val="2000"/>
              </a:spcBef>
              <a:buSzPct val="100000"/>
              <a:buFont typeface="Helvetica Neue"/>
              <a:defRPr sz="5600"/>
            </a:lvl4pPr>
            <a:lvl5pPr marL="2540000" indent="-711200" defTabSz="1828800">
              <a:lnSpc>
                <a:spcPct val="90000"/>
              </a:lnSpc>
              <a:spcBef>
                <a:spcPts val="2000"/>
              </a:spcBef>
              <a:buSzPct val="100000"/>
              <a:buFont typeface="Helvetica Neue"/>
              <a:defRPr sz="5600"/>
            </a:lvl5pPr>
          </a:lstStyle>
          <a:p>
            <a:r>
              <a:t>正文级别 1</a:t>
            </a:r>
          </a:p>
          <a:p>
            <a:pPr lvl="1"/>
            <a:r>
              <a:t>正文级别 2</a:t>
            </a:r>
          </a:p>
          <a:p>
            <a:pPr lvl="2"/>
            <a:r>
              <a:t>正文级别 3</a:t>
            </a:r>
          </a:p>
          <a:p>
            <a:pPr lvl="3"/>
            <a:r>
              <a:t>正文级别 4</a:t>
            </a:r>
          </a:p>
          <a:p>
            <a:pPr lvl="4"/>
            <a:r>
              <a:t>正文级别 5</a:t>
            </a:r>
          </a:p>
        </p:txBody>
      </p:sp>
      <p:sp>
        <p:nvSpPr>
          <p:cNvPr id="160" name="幻灯片编号"/>
          <p:cNvSpPr txBox="1">
            <a:spLocks noGrp="1"/>
          </p:cNvSpPr>
          <p:nvPr>
            <p:ph type="sldNum" sz="quarter" idx="2"/>
          </p:nvPr>
        </p:nvSpPr>
        <p:spPr>
          <a:xfrm>
            <a:off x="11911315" y="12708752"/>
            <a:ext cx="561370" cy="553996"/>
          </a:xfrm>
          <a:prstGeom prst="rect">
            <a:avLst/>
          </a:prstGeom>
        </p:spPr>
        <p:txBody>
          <a:bodyPr lIns="91439" tIns="91439" rIns="91439" bIns="91439" anchor="ctr"/>
          <a:lstStyle>
            <a:lvl1pPr algn="ctr" defTabSz="1828800">
              <a:defRPr sz="2400">
                <a:solidFill>
                  <a:srgbClr val="888888"/>
                </a:solidFill>
                <a:latin typeface="Times New Roman" panose="02020603050405020304" pitchFamily="18" charset="0"/>
                <a:cs typeface="Times New Roman" panose="02020603050405020304" pitchFamily="18" charset="0"/>
              </a:defRPr>
            </a:lvl1pPr>
          </a:lstStyle>
          <a:p>
            <a:fld id="{86CB4B4D-7CA3-9044-876B-883B54F8677D}" type="slidenum">
              <a:rPr lang="en-US" altLang="zh-CN" smtClean="0"/>
              <a:pPr/>
              <a:t>‹#›</a:t>
            </a:fld>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5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12.tmp"/><Relationship Id="rId3" Type="http://schemas.openxmlformats.org/officeDocument/2006/relationships/image" Target="../media/image7.tmp"/><Relationship Id="rId7" Type="http://schemas.openxmlformats.org/officeDocument/2006/relationships/image" Target="../media/image11.tmp"/><Relationship Id="rId2" Type="http://schemas.openxmlformats.org/officeDocument/2006/relationships/image" Target="../media/image6.tmp"/><Relationship Id="rId1" Type="http://schemas.openxmlformats.org/officeDocument/2006/relationships/slideLayout" Target="../slideLayouts/slideLayout15.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12.xml.rels><?xml version="1.0" encoding="UTF-8" standalone="yes"?>
<Relationships xmlns="http://schemas.openxmlformats.org/package/2006/relationships"><Relationship Id="rId8" Type="http://schemas.openxmlformats.org/officeDocument/2006/relationships/image" Target="../media/image18.tmp"/><Relationship Id="rId3" Type="http://schemas.openxmlformats.org/officeDocument/2006/relationships/image" Target="../media/image14.tmp"/><Relationship Id="rId7" Type="http://schemas.openxmlformats.org/officeDocument/2006/relationships/image" Target="../media/image17.tmp"/><Relationship Id="rId2" Type="http://schemas.openxmlformats.org/officeDocument/2006/relationships/image" Target="../media/image13.tmp"/><Relationship Id="rId1" Type="http://schemas.openxmlformats.org/officeDocument/2006/relationships/slideLayout" Target="../slideLayouts/slideLayout15.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8.tmp"/></Relationships>
</file>

<file path=ppt/slides/_rels/slide1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5.xml"/><Relationship Id="rId6" Type="http://schemas.openxmlformats.org/officeDocument/2006/relationships/image" Target="../media/image23.tmp"/><Relationship Id="rId5" Type="http://schemas.openxmlformats.org/officeDocument/2006/relationships/image" Target="../media/image22.tmp"/><Relationship Id="rId4" Type="http://schemas.openxmlformats.org/officeDocument/2006/relationships/image" Target="../media/image21.tmp"/></Relationships>
</file>

<file path=ppt/slides/_rels/slide14.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5.tmp"/><Relationship Id="rId7" Type="http://schemas.openxmlformats.org/officeDocument/2006/relationships/image" Target="../media/image28.tmp"/><Relationship Id="rId12" Type="http://schemas.openxmlformats.org/officeDocument/2006/relationships/image" Target="../media/image33.tmp"/><Relationship Id="rId2" Type="http://schemas.openxmlformats.org/officeDocument/2006/relationships/image" Target="../media/image24.tmp"/><Relationship Id="rId1" Type="http://schemas.openxmlformats.org/officeDocument/2006/relationships/slideLayout" Target="../slideLayouts/slideLayout15.xml"/><Relationship Id="rId6" Type="http://schemas.openxmlformats.org/officeDocument/2006/relationships/image" Target="../media/image27.tmp"/><Relationship Id="rId11" Type="http://schemas.openxmlformats.org/officeDocument/2006/relationships/image" Target="../media/image32.tmp"/><Relationship Id="rId5" Type="http://schemas.openxmlformats.org/officeDocument/2006/relationships/image" Target="../media/image26.tmp"/><Relationship Id="rId10" Type="http://schemas.openxmlformats.org/officeDocument/2006/relationships/image" Target="../media/image31.tmp"/><Relationship Id="rId4" Type="http://schemas.openxmlformats.org/officeDocument/2006/relationships/image" Target="../media/image23.tmp"/><Relationship Id="rId9" Type="http://schemas.openxmlformats.org/officeDocument/2006/relationships/image" Target="../media/image30.tmp"/></Relationships>
</file>

<file path=ppt/slides/_rels/slide15.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15.xml"/><Relationship Id="rId5" Type="http://schemas.openxmlformats.org/officeDocument/2006/relationships/image" Target="../media/image37.tmp"/><Relationship Id="rId4" Type="http://schemas.openxmlformats.org/officeDocument/2006/relationships/image" Target="../media/image36.tmp"/></Relationships>
</file>

<file path=ppt/slides/_rels/slide1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15.xml"/><Relationship Id="rId5" Type="http://schemas.openxmlformats.org/officeDocument/2006/relationships/image" Target="../media/image41.tmp"/><Relationship Id="rId4" Type="http://schemas.openxmlformats.org/officeDocument/2006/relationships/image" Target="../media/image40.tmp"/></Relationships>
</file>

<file path=ppt/slides/_rels/slide1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15.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15.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15.xml"/><Relationship Id="rId5" Type="http://schemas.openxmlformats.org/officeDocument/2006/relationships/image" Target="../media/image56.tmp"/><Relationship Id="rId4" Type="http://schemas.openxmlformats.org/officeDocument/2006/relationships/image" Target="../media/image55.tmp"/></Relationships>
</file>

<file path=ppt/slides/_rels/slide21.xml.rels><?xml version="1.0" encoding="UTF-8" standalone="yes"?>
<Relationships xmlns="http://schemas.openxmlformats.org/package/2006/relationships"><Relationship Id="rId8" Type="http://schemas.openxmlformats.org/officeDocument/2006/relationships/image" Target="../media/image63.tmp"/><Relationship Id="rId3" Type="http://schemas.openxmlformats.org/officeDocument/2006/relationships/image" Target="../media/image58.tmp"/><Relationship Id="rId7" Type="http://schemas.openxmlformats.org/officeDocument/2006/relationships/image" Target="../media/image62.tmp"/><Relationship Id="rId2" Type="http://schemas.openxmlformats.org/officeDocument/2006/relationships/image" Target="../media/image57.tmp"/><Relationship Id="rId1" Type="http://schemas.openxmlformats.org/officeDocument/2006/relationships/slideLayout" Target="../slideLayouts/slideLayout15.xml"/><Relationship Id="rId6" Type="http://schemas.openxmlformats.org/officeDocument/2006/relationships/image" Target="../media/image61.tmp"/><Relationship Id="rId5" Type="http://schemas.openxmlformats.org/officeDocument/2006/relationships/image" Target="../media/image60.tmp"/><Relationship Id="rId4" Type="http://schemas.openxmlformats.org/officeDocument/2006/relationships/image" Target="../media/image59.tmp"/></Relationships>
</file>

<file path=ppt/slides/_rels/slide22.xml.rels><?xml version="1.0" encoding="UTF-8" standalone="yes"?>
<Relationships xmlns="http://schemas.openxmlformats.org/package/2006/relationships"><Relationship Id="rId8" Type="http://schemas.openxmlformats.org/officeDocument/2006/relationships/image" Target="../media/image69.tmp"/><Relationship Id="rId3" Type="http://schemas.openxmlformats.org/officeDocument/2006/relationships/image" Target="../media/image58.tmp"/><Relationship Id="rId7" Type="http://schemas.openxmlformats.org/officeDocument/2006/relationships/image" Target="../media/image68.tmp"/><Relationship Id="rId12" Type="http://schemas.openxmlformats.org/officeDocument/2006/relationships/image" Target="../media/image72.tmp"/><Relationship Id="rId2" Type="http://schemas.openxmlformats.org/officeDocument/2006/relationships/image" Target="../media/image64.tmp"/><Relationship Id="rId1" Type="http://schemas.openxmlformats.org/officeDocument/2006/relationships/slideLayout" Target="../slideLayouts/slideLayout15.xml"/><Relationship Id="rId6" Type="http://schemas.openxmlformats.org/officeDocument/2006/relationships/image" Target="../media/image67.tmp"/><Relationship Id="rId11" Type="http://schemas.openxmlformats.org/officeDocument/2006/relationships/image" Target="../media/image71.tmp"/><Relationship Id="rId5" Type="http://schemas.openxmlformats.org/officeDocument/2006/relationships/image" Target="../media/image66.tmp"/><Relationship Id="rId10" Type="http://schemas.openxmlformats.org/officeDocument/2006/relationships/image" Target="../media/image62.tmp"/><Relationship Id="rId4" Type="http://schemas.openxmlformats.org/officeDocument/2006/relationships/image" Target="../media/image65.tmp"/><Relationship Id="rId9" Type="http://schemas.openxmlformats.org/officeDocument/2006/relationships/image" Target="../media/image70.tmp"/></Relationships>
</file>

<file path=ppt/slides/_rels/slide23.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15.xml"/><Relationship Id="rId5" Type="http://schemas.openxmlformats.org/officeDocument/2006/relationships/image" Target="../media/image76.tmp"/><Relationship Id="rId4" Type="http://schemas.openxmlformats.org/officeDocument/2006/relationships/image" Target="../media/image75.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tmp"/></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2837582" y="4965398"/>
            <a:ext cx="18460258"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defRPr sz="7200" b="1">
                <a:solidFill>
                  <a:srgbClr val="000000"/>
                </a:solidFill>
              </a:defRPr>
            </a:pPr>
            <a:r>
              <a:rPr lang="en-US" altLang="zh-CN" dirty="0">
                <a:latin typeface="Times New Roman" panose="02020603050405020304" pitchFamily="18" charset="0"/>
                <a:cs typeface="Times New Roman" panose="02020603050405020304" pitchFamily="18" charset="0"/>
              </a:rPr>
              <a:t>Diffusion Models</a:t>
            </a:r>
            <a:endParaRPr lang="en-US" dirty="0">
              <a:latin typeface="Times New Roman" panose="02020603050405020304" pitchFamily="18" charset="0"/>
              <a:cs typeface="Times New Roman" panose="02020603050405020304" pitchFamily="18" charset="0"/>
            </a:endParaRPr>
          </a:p>
          <a:p>
            <a:pPr defTabSz="1828800">
              <a:defRPr sz="7200" b="1">
                <a:solidFill>
                  <a:srgbClr val="000000"/>
                </a:solidFill>
              </a:defRPr>
            </a:pPr>
            <a:r>
              <a:rPr lang="en-US" dirty="0" err="1">
                <a:latin typeface="Times New Roman" panose="02020603050405020304" pitchFamily="18" charset="0"/>
                <a:cs typeface="Times New Roman" panose="02020603050405020304" pitchFamily="18" charset="0"/>
              </a:rPr>
              <a:t>Lan</a:t>
            </a:r>
            <a:r>
              <a:rPr lang="en-US" dirty="0">
                <a:latin typeface="Times New Roman" panose="02020603050405020304" pitchFamily="18" charset="0"/>
                <a:cs typeface="Times New Roman" panose="02020603050405020304" pitchFamily="18" charset="0"/>
              </a:rPr>
              <a:t> Zhang</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Variational Diffusion Models</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9</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8439B65A-03E0-4D2F-B29A-4241D393CA9A}"/>
              </a:ext>
            </a:extLst>
          </p:cNvPr>
          <p:cNvSpPr txBox="1"/>
          <p:nvPr/>
        </p:nvSpPr>
        <p:spPr>
          <a:xfrm>
            <a:off x="1350394" y="3295090"/>
            <a:ext cx="21322994"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Diffusion Model was first proposed in the paper below. The essential idea is inspired by non-equilibrium statistical physics, to systematically and slowly destroy structure in a data distribution through an iterative forward diffusion process. We then learn a reverse diffusion process that restores</a:t>
            </a:r>
          </a:p>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structure in data, yielding a highly flexible and tractable generative model of the data. </a:t>
            </a:r>
          </a:p>
          <a:p>
            <a:pPr algn="l" defTabSz="1828800"/>
            <a:endParaRPr lang="en-US" altLang="zh-CN" sz="4000" dirty="0">
              <a:solidFill>
                <a:srgbClr val="000000"/>
              </a:solidFill>
              <a:latin typeface="Times New Roman" panose="02020603050405020304" pitchFamily="18" charset="0"/>
              <a:cs typeface="Times New Roman" panose="02020603050405020304" pitchFamily="18" charset="0"/>
            </a:endParaRPr>
          </a:p>
          <a:p>
            <a:pPr algn="l" defTabSz="1828800"/>
            <a:endParaRPr lang="en-US" altLang="zh-CN" sz="4000" dirty="0">
              <a:solidFill>
                <a:srgbClr val="000000"/>
              </a:solidFill>
              <a:latin typeface="Times New Roman" panose="02020603050405020304" pitchFamily="18" charset="0"/>
              <a:cs typeface="Times New Roman" panose="02020603050405020304" pitchFamily="18" charset="0"/>
            </a:endParaRPr>
          </a:p>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The goal is to define a forward (or inference) diffusion process which converts any complex data distribution into a simple, tractable, distribution, and then learn a finite-time reversal of this diffusion process which defines the generative model distribution.</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60120"/>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92816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blinds(horizontal)">
                                      <p:cBhvr>
                                        <p:cTn id="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Forward (Inference Diffusion Process)</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10</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8439B65A-03E0-4D2F-B29A-4241D393CA9A}"/>
              </a:ext>
            </a:extLst>
          </p:cNvPr>
          <p:cNvSpPr txBox="1"/>
          <p:nvPr/>
        </p:nvSpPr>
        <p:spPr>
          <a:xfrm>
            <a:off x="1350394" y="2880386"/>
            <a:ext cx="21584251" cy="2139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We label the data distribution              . The data distribution is gradually converted into a well behaved (analytically tractable) distribution           by repeated application of a Markov diffusion kernel               for            , where     is the diffusion rate.</a:t>
            </a:r>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60120"/>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42D52E6-20D9-4DCE-A434-A69BBA016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97" y="2880385"/>
            <a:ext cx="1660848" cy="721379"/>
          </a:xfrm>
          <a:prstGeom prst="rect">
            <a:avLst/>
          </a:prstGeom>
        </p:spPr>
      </p:pic>
      <p:pic>
        <p:nvPicPr>
          <p:cNvPr id="10" name="图片 9">
            <a:extLst>
              <a:ext uri="{FF2B5EF4-FFF2-40B4-BE49-F238E27FC236}">
                <a16:creationId xmlns:a16="http://schemas.microsoft.com/office/drawing/2014/main" id="{14DB71FD-F7DF-47E1-99D7-0E4E4549A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320" y="3601764"/>
            <a:ext cx="1280650" cy="603736"/>
          </a:xfrm>
          <a:prstGeom prst="rect">
            <a:avLst/>
          </a:prstGeom>
        </p:spPr>
      </p:pic>
      <p:pic>
        <p:nvPicPr>
          <p:cNvPr id="14" name="图片 13">
            <a:extLst>
              <a:ext uri="{FF2B5EF4-FFF2-40B4-BE49-F238E27FC236}">
                <a16:creationId xmlns:a16="http://schemas.microsoft.com/office/drawing/2014/main" id="{5949F8F7-C9C7-4315-87C3-65939597F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30" y="4205500"/>
            <a:ext cx="1280650" cy="603736"/>
          </a:xfrm>
          <a:prstGeom prst="rect">
            <a:avLst/>
          </a:prstGeom>
        </p:spPr>
      </p:pic>
      <p:pic>
        <p:nvPicPr>
          <p:cNvPr id="15" name="图片 14">
            <a:extLst>
              <a:ext uri="{FF2B5EF4-FFF2-40B4-BE49-F238E27FC236}">
                <a16:creationId xmlns:a16="http://schemas.microsoft.com/office/drawing/2014/main" id="{16D15A9C-579A-44FC-99D3-FB91E19D5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9617" y="4259062"/>
            <a:ext cx="366783" cy="550174"/>
          </a:xfrm>
          <a:prstGeom prst="rect">
            <a:avLst/>
          </a:prstGeom>
        </p:spPr>
      </p:pic>
      <p:pic>
        <p:nvPicPr>
          <p:cNvPr id="17" name="图片 16">
            <a:extLst>
              <a:ext uri="{FF2B5EF4-FFF2-40B4-BE49-F238E27FC236}">
                <a16:creationId xmlns:a16="http://schemas.microsoft.com/office/drawing/2014/main" id="{F4B70855-666F-40EE-B85F-7A7742F41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1278" y="3601764"/>
            <a:ext cx="2443529" cy="644820"/>
          </a:xfrm>
          <a:prstGeom prst="rect">
            <a:avLst/>
          </a:prstGeom>
        </p:spPr>
      </p:pic>
      <p:pic>
        <p:nvPicPr>
          <p:cNvPr id="19" name="图片 18">
            <a:extLst>
              <a:ext uri="{FF2B5EF4-FFF2-40B4-BE49-F238E27FC236}">
                <a16:creationId xmlns:a16="http://schemas.microsoft.com/office/drawing/2014/main" id="{16846720-97E5-4FFB-888D-B4E8A601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9435" y="4811417"/>
            <a:ext cx="7883571" cy="1492522"/>
          </a:xfrm>
          <a:prstGeom prst="rect">
            <a:avLst/>
          </a:prstGeom>
        </p:spPr>
      </p:pic>
      <p:pic>
        <p:nvPicPr>
          <p:cNvPr id="21" name="图片 20">
            <a:extLst>
              <a:ext uri="{FF2B5EF4-FFF2-40B4-BE49-F238E27FC236}">
                <a16:creationId xmlns:a16="http://schemas.microsoft.com/office/drawing/2014/main" id="{58DBD69E-D6CF-4ACB-ADE2-93AFF44A67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815" y="6303939"/>
            <a:ext cx="9308814" cy="1383475"/>
          </a:xfrm>
          <a:prstGeom prst="rect">
            <a:avLst/>
          </a:prstGeom>
        </p:spPr>
      </p:pic>
      <p:pic>
        <p:nvPicPr>
          <p:cNvPr id="23" name="图片 22">
            <a:extLst>
              <a:ext uri="{FF2B5EF4-FFF2-40B4-BE49-F238E27FC236}">
                <a16:creationId xmlns:a16="http://schemas.microsoft.com/office/drawing/2014/main" id="{02FA2E9F-987A-4F34-8D9E-6644E69EDB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0401" y="7784275"/>
            <a:ext cx="10481641" cy="1961475"/>
          </a:xfrm>
          <a:prstGeom prst="rect">
            <a:avLst/>
          </a:prstGeom>
        </p:spPr>
      </p:pic>
    </p:spTree>
    <p:extLst>
      <p:ext uri="{BB962C8B-B14F-4D97-AF65-F5344CB8AC3E}">
        <p14:creationId xmlns:p14="http://schemas.microsoft.com/office/powerpoint/2010/main" val="3892922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Reverse (Generative </a:t>
            </a:r>
            <a:r>
              <a:rPr lang="en-US" altLang="zh-CN" dirty="0">
                <a:latin typeface="Times New Roman" panose="02020603050405020304" pitchFamily="18" charset="0"/>
                <a:cs typeface="Times New Roman" panose="02020603050405020304" pitchFamily="18" charset="0"/>
              </a:rPr>
              <a:t>Diffusion Process</a:t>
            </a:r>
            <a:r>
              <a:rPr lang="en-US" dirty="0">
                <a:latin typeface="Times New Roman" panose="02020603050405020304" pitchFamily="18" charset="0"/>
                <a:cs typeface="Times New Roman" panose="02020603050405020304" pitchFamily="18" charset="0"/>
              </a:rPr>
              <a:t>)</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11</a:t>
            </a:fld>
            <a:endParaRPr lang="en-US" altLang="zh-CN" dirty="0"/>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109A7BB4-172F-4C32-B97A-38D005065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15" y="2496867"/>
            <a:ext cx="4510589" cy="1091530"/>
          </a:xfrm>
          <a:prstGeom prst="rect">
            <a:avLst/>
          </a:prstGeom>
        </p:spPr>
      </p:pic>
      <p:pic>
        <p:nvPicPr>
          <p:cNvPr id="27" name="图片 26">
            <a:extLst>
              <a:ext uri="{FF2B5EF4-FFF2-40B4-BE49-F238E27FC236}">
                <a16:creationId xmlns:a16="http://schemas.microsoft.com/office/drawing/2014/main" id="{68C3D6C9-A5D4-40E6-BD44-747C85521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752" y="3587810"/>
            <a:ext cx="8352493" cy="1460893"/>
          </a:xfrm>
          <a:prstGeom prst="rect">
            <a:avLst/>
          </a:prstGeom>
        </p:spPr>
      </p:pic>
      <p:grpSp>
        <p:nvGrpSpPr>
          <p:cNvPr id="3" name="组合 2">
            <a:extLst>
              <a:ext uri="{FF2B5EF4-FFF2-40B4-BE49-F238E27FC236}">
                <a16:creationId xmlns:a16="http://schemas.microsoft.com/office/drawing/2014/main" id="{A4227F6C-D41A-4725-A43D-2ED2FB677782}"/>
              </a:ext>
            </a:extLst>
          </p:cNvPr>
          <p:cNvGrpSpPr/>
          <p:nvPr/>
        </p:nvGrpSpPr>
        <p:grpSpPr>
          <a:xfrm>
            <a:off x="1399872" y="5315705"/>
            <a:ext cx="21584251" cy="4574743"/>
            <a:chOff x="1399872" y="5315705"/>
            <a:chExt cx="21584251" cy="4574743"/>
          </a:xfrm>
        </p:grpSpPr>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8439B65A-03E0-4D2F-B29A-4241D393CA9A}"/>
                </a:ext>
              </a:extLst>
            </p:cNvPr>
            <p:cNvSpPr txBox="1"/>
            <p:nvPr/>
          </p:nvSpPr>
          <p:spPr>
            <a:xfrm>
              <a:off x="1399872" y="5315705"/>
              <a:ext cx="21584251" cy="457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For both Gaussian and binomial diffusion, for continuous diffusion (limit of small step size    ) the reversal of the diffusion process has the identical functional form as the forward process (On the theory of stochastic processes, with particular reference to applications, W. Feller, 1949). Since                         is a Gaussian (binomial) distribution, and if      is small, then                          will also be a Gaussian (binomial) distribution. The longer the trajectory the smaller the diffusion rate    can be made. Hence, we can modelling                         with learnable distribution parameters, e.g., the mean and covariance of the reverse Markov transitions for a Gaussian.</a:t>
              </a:r>
            </a:p>
          </p:txBody>
        </p:sp>
        <p:pic>
          <p:nvPicPr>
            <p:cNvPr id="18" name="图片 17">
              <a:extLst>
                <a:ext uri="{FF2B5EF4-FFF2-40B4-BE49-F238E27FC236}">
                  <a16:creationId xmlns:a16="http://schemas.microsoft.com/office/drawing/2014/main" id="{6ABC1DAF-B423-4BC4-BF72-BB8612DD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5398" y="5478980"/>
              <a:ext cx="366783" cy="550174"/>
            </a:xfrm>
            <a:prstGeom prst="rect">
              <a:avLst/>
            </a:prstGeom>
          </p:spPr>
        </p:pic>
        <p:pic>
          <p:nvPicPr>
            <p:cNvPr id="11" name="图片 10">
              <a:extLst>
                <a:ext uri="{FF2B5EF4-FFF2-40B4-BE49-F238E27FC236}">
                  <a16:creationId xmlns:a16="http://schemas.microsoft.com/office/drawing/2014/main" id="{9D803CDE-EF55-48F8-BE2E-3D762E49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6682" y="6610850"/>
              <a:ext cx="2979790" cy="669615"/>
            </a:xfrm>
            <a:prstGeom prst="rect">
              <a:avLst/>
            </a:prstGeom>
          </p:spPr>
        </p:pic>
        <p:pic>
          <p:nvPicPr>
            <p:cNvPr id="13" name="图片 12">
              <a:extLst>
                <a:ext uri="{FF2B5EF4-FFF2-40B4-BE49-F238E27FC236}">
                  <a16:creationId xmlns:a16="http://schemas.microsoft.com/office/drawing/2014/main" id="{27DA8D21-497F-4223-9BC1-AB49D44228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5315" y="7280465"/>
              <a:ext cx="548164" cy="514940"/>
            </a:xfrm>
            <a:prstGeom prst="rect">
              <a:avLst/>
            </a:prstGeom>
          </p:spPr>
        </p:pic>
        <p:pic>
          <p:nvPicPr>
            <p:cNvPr id="22" name="图片 21">
              <a:extLst>
                <a:ext uri="{FF2B5EF4-FFF2-40B4-BE49-F238E27FC236}">
                  <a16:creationId xmlns:a16="http://schemas.microsoft.com/office/drawing/2014/main" id="{5586D043-A6CC-4742-A76B-8EABAB43B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4782" y="7894430"/>
              <a:ext cx="366783" cy="550174"/>
            </a:xfrm>
            <a:prstGeom prst="rect">
              <a:avLst/>
            </a:prstGeom>
          </p:spPr>
        </p:pic>
        <p:pic>
          <p:nvPicPr>
            <p:cNvPr id="31" name="图片 30">
              <a:extLst>
                <a:ext uri="{FF2B5EF4-FFF2-40B4-BE49-F238E27FC236}">
                  <a16:creationId xmlns:a16="http://schemas.microsoft.com/office/drawing/2014/main" id="{AF201242-7D90-42AF-B56E-E9F4CC131E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9022" y="7171173"/>
              <a:ext cx="2979790" cy="675651"/>
            </a:xfrm>
            <a:prstGeom prst="rect">
              <a:avLst/>
            </a:prstGeom>
          </p:spPr>
        </p:pic>
        <p:pic>
          <p:nvPicPr>
            <p:cNvPr id="163" name="图片 162">
              <a:extLst>
                <a:ext uri="{FF2B5EF4-FFF2-40B4-BE49-F238E27FC236}">
                  <a16:creationId xmlns:a16="http://schemas.microsoft.com/office/drawing/2014/main" id="{C7779EF8-C656-439B-BACF-0291F88FA3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033" y="8388621"/>
              <a:ext cx="3009277" cy="735601"/>
            </a:xfrm>
            <a:prstGeom prst="rect">
              <a:avLst/>
            </a:prstGeom>
          </p:spPr>
        </p:pic>
      </p:grpSp>
    </p:spTree>
    <p:extLst>
      <p:ext uri="{BB962C8B-B14F-4D97-AF65-F5344CB8AC3E}">
        <p14:creationId xmlns:p14="http://schemas.microsoft.com/office/powerpoint/2010/main" val="1706505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Model Probability</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12</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99795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8B64747-4BFD-410F-867F-917396D57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345" y="2984727"/>
            <a:ext cx="7327075" cy="1273515"/>
          </a:xfrm>
          <a:prstGeom prst="rect">
            <a:avLst/>
          </a:prstGeom>
        </p:spPr>
      </p:pic>
      <p:pic>
        <p:nvPicPr>
          <p:cNvPr id="12" name="图片 11">
            <a:extLst>
              <a:ext uri="{FF2B5EF4-FFF2-40B4-BE49-F238E27FC236}">
                <a16:creationId xmlns:a16="http://schemas.microsoft.com/office/drawing/2014/main" id="{CC5D329F-B45B-4B23-BCA5-4687E56E7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684" y="4236642"/>
            <a:ext cx="9197625" cy="1660929"/>
          </a:xfrm>
          <a:prstGeom prst="rect">
            <a:avLst/>
          </a:prstGeom>
        </p:spPr>
      </p:pic>
      <p:pic>
        <p:nvPicPr>
          <p:cNvPr id="15" name="图片 14">
            <a:extLst>
              <a:ext uri="{FF2B5EF4-FFF2-40B4-BE49-F238E27FC236}">
                <a16:creationId xmlns:a16="http://schemas.microsoft.com/office/drawing/2014/main" id="{FFC61E07-4D76-4CCC-A99F-6A57AE66A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328" y="6108872"/>
            <a:ext cx="9869953" cy="1464798"/>
          </a:xfrm>
          <a:prstGeom prst="rect">
            <a:avLst/>
          </a:prstGeom>
        </p:spPr>
      </p:pic>
      <p:grpSp>
        <p:nvGrpSpPr>
          <p:cNvPr id="3" name="组合 2">
            <a:extLst>
              <a:ext uri="{FF2B5EF4-FFF2-40B4-BE49-F238E27FC236}">
                <a16:creationId xmlns:a16="http://schemas.microsoft.com/office/drawing/2014/main" id="{A69358BE-D8C8-4F33-A652-E0B5DC5CABCC}"/>
              </a:ext>
            </a:extLst>
          </p:cNvPr>
          <p:cNvGrpSpPr/>
          <p:nvPr/>
        </p:nvGrpSpPr>
        <p:grpSpPr>
          <a:xfrm>
            <a:off x="3377684" y="7659989"/>
            <a:ext cx="13152781" cy="1846657"/>
            <a:chOff x="3377684" y="7659989"/>
            <a:chExt cx="13152781" cy="1846657"/>
          </a:xfrm>
        </p:grpSpPr>
        <p:pic>
          <p:nvPicPr>
            <p:cNvPr id="17" name="图片 16">
              <a:extLst>
                <a:ext uri="{FF2B5EF4-FFF2-40B4-BE49-F238E27FC236}">
                  <a16:creationId xmlns:a16="http://schemas.microsoft.com/office/drawing/2014/main" id="{05E86B55-7FF5-48EB-8B79-A51B25F28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684" y="7846849"/>
              <a:ext cx="6718039" cy="1472939"/>
            </a:xfrm>
            <a:prstGeom prst="rect">
              <a:avLst/>
            </a:prstGeom>
          </p:spPr>
        </p:pic>
        <p:pic>
          <p:nvPicPr>
            <p:cNvPr id="21" name="图片 20">
              <a:extLst>
                <a:ext uri="{FF2B5EF4-FFF2-40B4-BE49-F238E27FC236}">
                  <a16:creationId xmlns:a16="http://schemas.microsoft.com/office/drawing/2014/main" id="{8A1C3647-0104-4CF6-BBD9-E4705BDE7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5723" y="7659989"/>
              <a:ext cx="6434742" cy="1846657"/>
            </a:xfrm>
            <a:prstGeom prst="rect">
              <a:avLst/>
            </a:prstGeom>
          </p:spPr>
        </p:pic>
      </p:grpSp>
    </p:spTree>
    <p:extLst>
      <p:ext uri="{BB962C8B-B14F-4D97-AF65-F5344CB8AC3E}">
        <p14:creationId xmlns:p14="http://schemas.microsoft.com/office/powerpoint/2010/main" val="709234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Training</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13</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62473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8FC084E-4E72-4A6F-A674-E226D8524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94" y="2143212"/>
            <a:ext cx="7028496" cy="1360910"/>
          </a:xfrm>
          <a:prstGeom prst="rect">
            <a:avLst/>
          </a:prstGeom>
        </p:spPr>
      </p:pic>
      <p:grpSp>
        <p:nvGrpSpPr>
          <p:cNvPr id="3" name="组合 2">
            <a:extLst>
              <a:ext uri="{FF2B5EF4-FFF2-40B4-BE49-F238E27FC236}">
                <a16:creationId xmlns:a16="http://schemas.microsoft.com/office/drawing/2014/main" id="{1EAE859B-DFB3-45F3-B8CD-47F629BE1134}"/>
              </a:ext>
            </a:extLst>
          </p:cNvPr>
          <p:cNvGrpSpPr/>
          <p:nvPr/>
        </p:nvGrpSpPr>
        <p:grpSpPr>
          <a:xfrm>
            <a:off x="8378890" y="2022823"/>
            <a:ext cx="15512147" cy="1504558"/>
            <a:chOff x="8378890" y="2022823"/>
            <a:chExt cx="15512147" cy="1504558"/>
          </a:xfrm>
        </p:grpSpPr>
        <p:pic>
          <p:nvPicPr>
            <p:cNvPr id="9" name="图片 8">
              <a:extLst>
                <a:ext uri="{FF2B5EF4-FFF2-40B4-BE49-F238E27FC236}">
                  <a16:creationId xmlns:a16="http://schemas.microsoft.com/office/drawing/2014/main" id="{F2D033C4-0BDA-4790-ACAD-1AB41C3E3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890" y="2143212"/>
              <a:ext cx="3967080" cy="1133452"/>
            </a:xfrm>
            <a:prstGeom prst="rect">
              <a:avLst/>
            </a:prstGeom>
          </p:spPr>
        </p:pic>
        <p:pic>
          <p:nvPicPr>
            <p:cNvPr id="18" name="图片 17">
              <a:extLst>
                <a:ext uri="{FF2B5EF4-FFF2-40B4-BE49-F238E27FC236}">
                  <a16:creationId xmlns:a16="http://schemas.microsoft.com/office/drawing/2014/main" id="{E51A97ED-FA05-4F2B-9D37-88DF53EFD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8351" y="2022823"/>
              <a:ext cx="5242686" cy="1504558"/>
            </a:xfrm>
            <a:prstGeom prst="rect">
              <a:avLst/>
            </a:prstGeom>
          </p:spPr>
        </p:pic>
        <p:pic>
          <p:nvPicPr>
            <p:cNvPr id="11" name="图片 10">
              <a:extLst>
                <a:ext uri="{FF2B5EF4-FFF2-40B4-BE49-F238E27FC236}">
                  <a16:creationId xmlns:a16="http://schemas.microsoft.com/office/drawing/2014/main" id="{54662CB7-9A78-46B5-AD6D-DA714C088F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1088" y="2425838"/>
              <a:ext cx="914400" cy="541866"/>
            </a:xfrm>
            <a:prstGeom prst="rect">
              <a:avLst/>
            </a:prstGeom>
          </p:spPr>
        </p:pic>
        <p:pic>
          <p:nvPicPr>
            <p:cNvPr id="20" name="图片 19">
              <a:extLst>
                <a:ext uri="{FF2B5EF4-FFF2-40B4-BE49-F238E27FC236}">
                  <a16:creationId xmlns:a16="http://schemas.microsoft.com/office/drawing/2014/main" id="{3D909D3F-8454-4CAB-A50F-7342BC935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1902" y="2143212"/>
              <a:ext cx="5497788" cy="1247259"/>
            </a:xfrm>
            <a:prstGeom prst="rect">
              <a:avLst/>
            </a:prstGeom>
          </p:spPr>
        </p:pic>
      </p:grpSp>
      <p:grpSp>
        <p:nvGrpSpPr>
          <p:cNvPr id="5" name="组合 4">
            <a:extLst>
              <a:ext uri="{FF2B5EF4-FFF2-40B4-BE49-F238E27FC236}">
                <a16:creationId xmlns:a16="http://schemas.microsoft.com/office/drawing/2014/main" id="{29B8491A-DD5D-4245-97E3-8D3BC3F0CE5C}"/>
              </a:ext>
            </a:extLst>
          </p:cNvPr>
          <p:cNvGrpSpPr/>
          <p:nvPr/>
        </p:nvGrpSpPr>
        <p:grpSpPr>
          <a:xfrm>
            <a:off x="1836953" y="3442173"/>
            <a:ext cx="13110689" cy="1522129"/>
            <a:chOff x="1836953" y="3442173"/>
            <a:chExt cx="13110689" cy="1522129"/>
          </a:xfrm>
        </p:grpSpPr>
        <p:pic>
          <p:nvPicPr>
            <p:cNvPr id="23" name="图片 22">
              <a:extLst>
                <a:ext uri="{FF2B5EF4-FFF2-40B4-BE49-F238E27FC236}">
                  <a16:creationId xmlns:a16="http://schemas.microsoft.com/office/drawing/2014/main" id="{6387C2E3-B791-4DDB-A303-B586850931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6953" y="3915143"/>
              <a:ext cx="1032930" cy="541865"/>
            </a:xfrm>
            <a:prstGeom prst="rect">
              <a:avLst/>
            </a:prstGeom>
          </p:spPr>
        </p:pic>
        <p:pic>
          <p:nvPicPr>
            <p:cNvPr id="161" name="图片 160">
              <a:extLst>
                <a:ext uri="{FF2B5EF4-FFF2-40B4-BE49-F238E27FC236}">
                  <a16:creationId xmlns:a16="http://schemas.microsoft.com/office/drawing/2014/main" id="{44747D24-B3B5-4057-AC86-6F2913E0F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9884" y="3442173"/>
              <a:ext cx="12077758" cy="1522129"/>
            </a:xfrm>
            <a:prstGeom prst="rect">
              <a:avLst/>
            </a:prstGeom>
          </p:spPr>
        </p:pic>
      </p:grpSp>
      <p:pic>
        <p:nvPicPr>
          <p:cNvPr id="169" name="图片 168">
            <a:extLst>
              <a:ext uri="{FF2B5EF4-FFF2-40B4-BE49-F238E27FC236}">
                <a16:creationId xmlns:a16="http://schemas.microsoft.com/office/drawing/2014/main" id="{B11D5BF6-70D1-4689-AFDF-2605BF9C1E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883" y="4956327"/>
            <a:ext cx="17032683" cy="3336812"/>
          </a:xfrm>
          <a:prstGeom prst="rect">
            <a:avLst/>
          </a:prstGeom>
        </p:spPr>
      </p:pic>
      <p:grpSp>
        <p:nvGrpSpPr>
          <p:cNvPr id="10" name="组合 9">
            <a:extLst>
              <a:ext uri="{FF2B5EF4-FFF2-40B4-BE49-F238E27FC236}">
                <a16:creationId xmlns:a16="http://schemas.microsoft.com/office/drawing/2014/main" id="{D695DB59-9BA4-4018-8248-C0626F23F377}"/>
              </a:ext>
            </a:extLst>
          </p:cNvPr>
          <p:cNvGrpSpPr/>
          <p:nvPr/>
        </p:nvGrpSpPr>
        <p:grpSpPr>
          <a:xfrm>
            <a:off x="1350393" y="8284588"/>
            <a:ext cx="23033607" cy="1173100"/>
            <a:chOff x="1350393" y="8284588"/>
            <a:chExt cx="23033607" cy="1173100"/>
          </a:xfrm>
        </p:grpSpPr>
        <p:sp>
          <p:nvSpPr>
            <p:cNvPr id="35" name="文本框 34">
              <a:extLst>
                <a:ext uri="{FF2B5EF4-FFF2-40B4-BE49-F238E27FC236}">
                  <a16:creationId xmlns:a16="http://schemas.microsoft.com/office/drawing/2014/main" id="{D15285E4-A0D5-4A3B-AC38-D2A01C2C9B84}"/>
                </a:ext>
              </a:extLst>
            </p:cNvPr>
            <p:cNvSpPr txBox="1"/>
            <p:nvPr/>
          </p:nvSpPr>
          <p:spPr>
            <a:xfrm>
              <a:off x="1350393" y="8284588"/>
              <a:ext cx="23033607" cy="1173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By design, the cross entropy to              is constant under diffusion kernels, and equal to the entropy of               .</a:t>
              </a:r>
            </a:p>
          </p:txBody>
        </p:sp>
        <p:grpSp>
          <p:nvGrpSpPr>
            <p:cNvPr id="8" name="组合 7">
              <a:extLst>
                <a:ext uri="{FF2B5EF4-FFF2-40B4-BE49-F238E27FC236}">
                  <a16:creationId xmlns:a16="http://schemas.microsoft.com/office/drawing/2014/main" id="{FB890018-919C-43A9-AA07-13240DA34C47}"/>
                </a:ext>
              </a:extLst>
            </p:cNvPr>
            <p:cNvGrpSpPr/>
            <p:nvPr/>
          </p:nvGrpSpPr>
          <p:grpSpPr>
            <a:xfrm>
              <a:off x="7836517" y="8349123"/>
              <a:ext cx="16220465" cy="685299"/>
              <a:chOff x="7836517" y="8349123"/>
              <a:chExt cx="16220465" cy="685299"/>
            </a:xfrm>
          </p:grpSpPr>
          <p:pic>
            <p:nvPicPr>
              <p:cNvPr id="172" name="图片 171">
                <a:extLst>
                  <a:ext uri="{FF2B5EF4-FFF2-40B4-BE49-F238E27FC236}">
                    <a16:creationId xmlns:a16="http://schemas.microsoft.com/office/drawing/2014/main" id="{BFE116FD-3626-4AC6-B7B7-49C57E120D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6517" y="8349123"/>
                <a:ext cx="1550080" cy="685299"/>
              </a:xfrm>
              <a:prstGeom prst="rect">
                <a:avLst/>
              </a:prstGeom>
            </p:spPr>
          </p:pic>
          <p:pic>
            <p:nvPicPr>
              <p:cNvPr id="174" name="图片 173">
                <a:extLst>
                  <a:ext uri="{FF2B5EF4-FFF2-40B4-BE49-F238E27FC236}">
                    <a16:creationId xmlns:a16="http://schemas.microsoft.com/office/drawing/2014/main" id="{5853E681-EDCD-44C4-A88F-334B88A5CF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92022" y="8349123"/>
                <a:ext cx="1764960" cy="664044"/>
              </a:xfrm>
              <a:prstGeom prst="rect">
                <a:avLst/>
              </a:prstGeom>
            </p:spPr>
          </p:pic>
        </p:grpSp>
      </p:grpSp>
      <p:pic>
        <p:nvPicPr>
          <p:cNvPr id="176" name="图片 175">
            <a:extLst>
              <a:ext uri="{FF2B5EF4-FFF2-40B4-BE49-F238E27FC236}">
                <a16:creationId xmlns:a16="http://schemas.microsoft.com/office/drawing/2014/main" id="{C3BEB1AD-5806-4FDA-AD0E-8D02721484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99336" y="9019734"/>
            <a:ext cx="13573776" cy="1649761"/>
          </a:xfrm>
          <a:prstGeom prst="rect">
            <a:avLst/>
          </a:prstGeom>
        </p:spPr>
      </p:pic>
    </p:spTree>
    <p:extLst>
      <p:ext uri="{BB962C8B-B14F-4D97-AF65-F5344CB8AC3E}">
        <p14:creationId xmlns:p14="http://schemas.microsoft.com/office/powerpoint/2010/main" val="1749559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blinds(horizontal)">
                                      <p:cBhvr>
                                        <p:cTn id="17" dur="500"/>
                                        <p:tgtEl>
                                          <p:spTgt spid="16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blinds(horizontal)">
                                      <p:cBhvr>
                                        <p:cTn id="27"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Training</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14</a:t>
            </a:fld>
            <a:endParaRPr lang="en-US" altLang="zh-CN" dirty="0"/>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D15285E4-A0D5-4A3B-AC38-D2A01C2C9B84}"/>
              </a:ext>
            </a:extLst>
          </p:cNvPr>
          <p:cNvSpPr txBox="1"/>
          <p:nvPr/>
        </p:nvSpPr>
        <p:spPr>
          <a:xfrm>
            <a:off x="1350394" y="2194892"/>
            <a:ext cx="23033607" cy="1456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In order to avoid edge effects, we set the final step of the reverse trajectory to be identical to the corresponding forward diffusion step,</a:t>
            </a:r>
          </a:p>
        </p:txBody>
      </p:sp>
      <p:pic>
        <p:nvPicPr>
          <p:cNvPr id="10" name="图片 9">
            <a:extLst>
              <a:ext uri="{FF2B5EF4-FFF2-40B4-BE49-F238E27FC236}">
                <a16:creationId xmlns:a16="http://schemas.microsoft.com/office/drawing/2014/main" id="{654124EF-7561-49EA-94C1-63CBEFD32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4777" y="3467695"/>
            <a:ext cx="11762893" cy="1456358"/>
          </a:xfrm>
          <a:prstGeom prst="rect">
            <a:avLst/>
          </a:prstGeom>
        </p:spPr>
      </p:pic>
      <p:pic>
        <p:nvPicPr>
          <p:cNvPr id="13" name="图片 12">
            <a:extLst>
              <a:ext uri="{FF2B5EF4-FFF2-40B4-BE49-F238E27FC236}">
                <a16:creationId xmlns:a16="http://schemas.microsoft.com/office/drawing/2014/main" id="{D617F7A4-EE06-4878-90E0-5C112F95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97" y="6229427"/>
            <a:ext cx="23715205" cy="1586508"/>
          </a:xfrm>
          <a:prstGeom prst="rect">
            <a:avLst/>
          </a:prstGeom>
        </p:spPr>
      </p:pic>
      <p:pic>
        <p:nvPicPr>
          <p:cNvPr id="17" name="图片 16">
            <a:extLst>
              <a:ext uri="{FF2B5EF4-FFF2-40B4-BE49-F238E27FC236}">
                <a16:creationId xmlns:a16="http://schemas.microsoft.com/office/drawing/2014/main" id="{DE85B706-921D-47D4-A262-41BCC2F8B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23" y="8449028"/>
            <a:ext cx="13392763" cy="1646531"/>
          </a:xfrm>
          <a:prstGeom prst="rect">
            <a:avLst/>
          </a:prstGeom>
        </p:spPr>
      </p:pic>
      <p:pic>
        <p:nvPicPr>
          <p:cNvPr id="21" name="图片 20">
            <a:extLst>
              <a:ext uri="{FF2B5EF4-FFF2-40B4-BE49-F238E27FC236}">
                <a16:creationId xmlns:a16="http://schemas.microsoft.com/office/drawing/2014/main" id="{B5141B41-692D-4838-B16B-522220A1C6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352" y="8902670"/>
            <a:ext cx="560160" cy="669079"/>
          </a:xfrm>
          <a:prstGeom prst="rect">
            <a:avLst/>
          </a:prstGeom>
        </p:spPr>
      </p:pic>
      <p:sp>
        <p:nvSpPr>
          <p:cNvPr id="30" name="文本框 29">
            <a:extLst>
              <a:ext uri="{FF2B5EF4-FFF2-40B4-BE49-F238E27FC236}">
                <a16:creationId xmlns:a16="http://schemas.microsoft.com/office/drawing/2014/main" id="{C40365FA-2B6B-4099-B067-025D5F701113}"/>
              </a:ext>
            </a:extLst>
          </p:cNvPr>
          <p:cNvSpPr txBox="1"/>
          <p:nvPr/>
        </p:nvSpPr>
        <p:spPr>
          <a:xfrm>
            <a:off x="1350394" y="5073118"/>
            <a:ext cx="23033607" cy="82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We then use this equivalence to remove the contribution of the first time-step in the sum,</a:t>
            </a:r>
          </a:p>
        </p:txBody>
      </p:sp>
    </p:spTree>
    <p:extLst>
      <p:ext uri="{BB962C8B-B14F-4D97-AF65-F5344CB8AC3E}">
        <p14:creationId xmlns:p14="http://schemas.microsoft.com/office/powerpoint/2010/main" val="849645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Training</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15</a:t>
            </a:fld>
            <a:endParaRPr lang="en-US" altLang="zh-CN" dirty="0"/>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D15285E4-A0D5-4A3B-AC38-D2A01C2C9B84}"/>
              </a:ext>
            </a:extLst>
          </p:cNvPr>
          <p:cNvSpPr txBox="1"/>
          <p:nvPr/>
        </p:nvSpPr>
        <p:spPr>
          <a:xfrm>
            <a:off x="1350394" y="2194892"/>
            <a:ext cx="23033607" cy="748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Because the forward trajectory is a Markov process,</a:t>
            </a:r>
          </a:p>
        </p:txBody>
      </p:sp>
      <p:pic>
        <p:nvPicPr>
          <p:cNvPr id="3" name="图片 2">
            <a:extLst>
              <a:ext uri="{FF2B5EF4-FFF2-40B4-BE49-F238E27FC236}">
                <a16:creationId xmlns:a16="http://schemas.microsoft.com/office/drawing/2014/main" id="{E85B3495-043A-4682-8BE6-E39B11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93" y="2997085"/>
            <a:ext cx="13093395" cy="1434715"/>
          </a:xfrm>
          <a:prstGeom prst="rect">
            <a:avLst/>
          </a:prstGeom>
        </p:spPr>
      </p:pic>
      <p:pic>
        <p:nvPicPr>
          <p:cNvPr id="6" name="图片 5">
            <a:extLst>
              <a:ext uri="{FF2B5EF4-FFF2-40B4-BE49-F238E27FC236}">
                <a16:creationId xmlns:a16="http://schemas.microsoft.com/office/drawing/2014/main" id="{531EC791-8E52-48F1-8F08-E18AEF649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585" y="4543280"/>
            <a:ext cx="15238838" cy="1431058"/>
          </a:xfrm>
          <a:prstGeom prst="rect">
            <a:avLst/>
          </a:prstGeom>
        </p:spPr>
      </p:pic>
      <p:pic>
        <p:nvPicPr>
          <p:cNvPr id="9" name="图片 8">
            <a:extLst>
              <a:ext uri="{FF2B5EF4-FFF2-40B4-BE49-F238E27FC236}">
                <a16:creationId xmlns:a16="http://schemas.microsoft.com/office/drawing/2014/main" id="{41E7E3A1-7108-40CD-B415-E0C445470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585" y="6085818"/>
            <a:ext cx="22060548" cy="1470702"/>
          </a:xfrm>
          <a:prstGeom prst="rect">
            <a:avLst/>
          </a:prstGeom>
        </p:spPr>
      </p:pic>
      <p:pic>
        <p:nvPicPr>
          <p:cNvPr id="12" name="图片 11">
            <a:extLst>
              <a:ext uri="{FF2B5EF4-FFF2-40B4-BE49-F238E27FC236}">
                <a16:creationId xmlns:a16="http://schemas.microsoft.com/office/drawing/2014/main" id="{4394EDAF-08AD-405E-997D-582014E09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5585" y="7668000"/>
            <a:ext cx="20848321" cy="1558582"/>
          </a:xfrm>
          <a:prstGeom prst="rect">
            <a:avLst/>
          </a:prstGeom>
        </p:spPr>
      </p:pic>
    </p:spTree>
    <p:extLst>
      <p:ext uri="{BB962C8B-B14F-4D97-AF65-F5344CB8AC3E}">
        <p14:creationId xmlns:p14="http://schemas.microsoft.com/office/powerpoint/2010/main" val="3417194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Training</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16</a:t>
            </a:fld>
            <a:endParaRPr lang="en-US" altLang="zh-CN" dirty="0"/>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31" name="图片 30">
            <a:extLst>
              <a:ext uri="{FF2B5EF4-FFF2-40B4-BE49-F238E27FC236}">
                <a16:creationId xmlns:a16="http://schemas.microsoft.com/office/drawing/2014/main" id="{72036367-771D-4C0B-ABC3-C42597968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178" y="5382305"/>
            <a:ext cx="10885597" cy="972539"/>
          </a:xfrm>
          <a:prstGeom prst="rect">
            <a:avLst/>
          </a:prstGeom>
        </p:spPr>
      </p:pic>
      <p:sp>
        <p:nvSpPr>
          <p:cNvPr id="35" name="文本框 34">
            <a:extLst>
              <a:ext uri="{FF2B5EF4-FFF2-40B4-BE49-F238E27FC236}">
                <a16:creationId xmlns:a16="http://schemas.microsoft.com/office/drawing/2014/main" id="{D15285E4-A0D5-4A3B-AC38-D2A01C2C9B84}"/>
              </a:ext>
            </a:extLst>
          </p:cNvPr>
          <p:cNvSpPr txBox="1"/>
          <p:nvPr/>
        </p:nvSpPr>
        <p:spPr>
          <a:xfrm>
            <a:off x="1350394" y="2412845"/>
            <a:ext cx="21584251"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Finally we transform the log ratio of probability distributions into a KL divergence,</a:t>
            </a:r>
          </a:p>
        </p:txBody>
      </p:sp>
      <p:pic>
        <p:nvPicPr>
          <p:cNvPr id="10" name="图片 9">
            <a:extLst>
              <a:ext uri="{FF2B5EF4-FFF2-40B4-BE49-F238E27FC236}">
                <a16:creationId xmlns:a16="http://schemas.microsoft.com/office/drawing/2014/main" id="{2DED1400-53D1-4237-8A19-7A33614F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394" y="3583796"/>
            <a:ext cx="17075960" cy="1600261"/>
          </a:xfrm>
          <a:prstGeom prst="rect">
            <a:avLst/>
          </a:prstGeom>
        </p:spPr>
      </p:pic>
      <p:grpSp>
        <p:nvGrpSpPr>
          <p:cNvPr id="3" name="组合 2">
            <a:extLst>
              <a:ext uri="{FF2B5EF4-FFF2-40B4-BE49-F238E27FC236}">
                <a16:creationId xmlns:a16="http://schemas.microsoft.com/office/drawing/2014/main" id="{9BF566D3-C5BA-48E1-A184-2D4CAFC420C4}"/>
              </a:ext>
            </a:extLst>
          </p:cNvPr>
          <p:cNvGrpSpPr/>
          <p:nvPr/>
        </p:nvGrpSpPr>
        <p:grpSpPr>
          <a:xfrm>
            <a:off x="1350393" y="6668526"/>
            <a:ext cx="21584251" cy="2080252"/>
            <a:chOff x="1350393" y="6668526"/>
            <a:chExt cx="21584251" cy="2080252"/>
          </a:xfrm>
        </p:grpSpPr>
        <p:sp>
          <p:nvSpPr>
            <p:cNvPr id="2" name="文本框 1">
              <a:extLst>
                <a:ext uri="{FF2B5EF4-FFF2-40B4-BE49-F238E27FC236}">
                  <a16:creationId xmlns:a16="http://schemas.microsoft.com/office/drawing/2014/main" id="{8384AE07-DB6F-4F2D-A07B-62FDCD682127}"/>
                </a:ext>
              </a:extLst>
            </p:cNvPr>
            <p:cNvSpPr txBox="1"/>
            <p:nvPr/>
          </p:nvSpPr>
          <p:spPr>
            <a:xfrm>
              <a:off x="11737910" y="699795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1" name="文本框 20">
              <a:extLst>
                <a:ext uri="{FF2B5EF4-FFF2-40B4-BE49-F238E27FC236}">
                  <a16:creationId xmlns:a16="http://schemas.microsoft.com/office/drawing/2014/main" id="{2F1CC02B-2728-4A5F-A918-5F9B592BD998}"/>
                </a:ext>
              </a:extLst>
            </p:cNvPr>
            <p:cNvSpPr txBox="1"/>
            <p:nvPr/>
          </p:nvSpPr>
          <p:spPr>
            <a:xfrm>
              <a:off x="1350393" y="6668526"/>
              <a:ext cx="21584251" cy="20230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Note that the entropies can be analytically computed, and the KL divergence can be analytically computed given         and         . The key of analytically computing KL divergence is using the reparameterization trick to obtain                             .</a:t>
              </a:r>
            </a:p>
          </p:txBody>
        </p:sp>
        <p:pic>
          <p:nvPicPr>
            <p:cNvPr id="13" name="图片 12">
              <a:extLst>
                <a:ext uri="{FF2B5EF4-FFF2-40B4-BE49-F238E27FC236}">
                  <a16:creationId xmlns:a16="http://schemas.microsoft.com/office/drawing/2014/main" id="{68D76131-30C0-4FED-9B79-AE8C24F7D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342" y="7326320"/>
              <a:ext cx="914399" cy="602672"/>
            </a:xfrm>
            <a:prstGeom prst="rect">
              <a:avLst/>
            </a:prstGeom>
          </p:spPr>
        </p:pic>
        <p:pic>
          <p:nvPicPr>
            <p:cNvPr id="15" name="图片 14">
              <a:extLst>
                <a:ext uri="{FF2B5EF4-FFF2-40B4-BE49-F238E27FC236}">
                  <a16:creationId xmlns:a16="http://schemas.microsoft.com/office/drawing/2014/main" id="{2173B01E-4513-43AB-9DE2-1F9194EC6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55" y="7305327"/>
              <a:ext cx="914399" cy="566056"/>
            </a:xfrm>
            <a:prstGeom prst="rect">
              <a:avLst/>
            </a:prstGeom>
          </p:spPr>
        </p:pic>
        <p:pic>
          <p:nvPicPr>
            <p:cNvPr id="14" name="图片 13">
              <a:extLst>
                <a:ext uri="{FF2B5EF4-FFF2-40B4-BE49-F238E27FC236}">
                  <a16:creationId xmlns:a16="http://schemas.microsoft.com/office/drawing/2014/main" id="{A6139790-381C-44B0-8403-D1A414971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1955" y="7912354"/>
              <a:ext cx="3420599" cy="836424"/>
            </a:xfrm>
            <a:prstGeom prst="rect">
              <a:avLst/>
            </a:prstGeom>
          </p:spPr>
        </p:pic>
      </p:grpSp>
    </p:spTree>
    <p:extLst>
      <p:ext uri="{BB962C8B-B14F-4D97-AF65-F5344CB8AC3E}">
        <p14:creationId xmlns:p14="http://schemas.microsoft.com/office/powerpoint/2010/main" val="30112666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Summary</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17</a:t>
            </a:fld>
            <a:endParaRPr lang="en-US" altLang="zh-CN" dirty="0"/>
          </a:p>
        </p:txBody>
      </p:sp>
      <p:sp>
        <p:nvSpPr>
          <p:cNvPr id="7" name="文本框 8">
            <a:extLst>
              <a:ext uri="{FF2B5EF4-FFF2-40B4-BE49-F238E27FC236}">
                <a16:creationId xmlns:a16="http://schemas.microsoft.com/office/drawing/2014/main" id="{78472DD1-484B-476B-B159-6651ACC9A76C}"/>
              </a:ext>
            </a:extLst>
          </p:cNvPr>
          <p:cNvSpPr txBox="1"/>
          <p:nvPr/>
        </p:nvSpPr>
        <p:spPr>
          <a:xfrm>
            <a:off x="1350394" y="10548413"/>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Deep Unsupervised Learning using Nonequilibrium Thermodynamics</a:t>
            </a:r>
          </a:p>
          <a:p>
            <a:r>
              <a:rPr lang="en-GB" dirty="0" err="1">
                <a:latin typeface="Times New Roman" panose="02020603050405020304" pitchFamily="18" charset="0"/>
                <a:cs typeface="Times New Roman" panose="02020603050405020304" pitchFamily="18" charset="0"/>
              </a:rPr>
              <a:t>Jascha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Sohl</a:t>
            </a:r>
            <a:r>
              <a:rPr lang="en-GB" dirty="0">
                <a:latin typeface="Times New Roman" panose="02020603050405020304" pitchFamily="18" charset="0"/>
                <a:cs typeface="Times New Roman" panose="02020603050405020304" pitchFamily="18" charset="0"/>
              </a:rPr>
              <a:t>-Dickstein, Eric A. Weiss, </a:t>
            </a:r>
            <a:r>
              <a:rPr lang="en-GB" dirty="0" err="1">
                <a:latin typeface="Times New Roman" panose="02020603050405020304" pitchFamily="18" charset="0"/>
                <a:cs typeface="Times New Roman" panose="02020603050405020304" pitchFamily="18" charset="0"/>
              </a:rPr>
              <a:t>Niru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Maheswaranathan</a:t>
            </a:r>
            <a:r>
              <a:rPr lang="en-GB" dirty="0">
                <a:latin typeface="Times New Roman" panose="02020603050405020304" pitchFamily="18" charset="0"/>
                <a:cs typeface="Times New Roman" panose="02020603050405020304" pitchFamily="18" charset="0"/>
              </a:rPr>
              <a:t>, Surya Ganguli </a:t>
            </a:r>
          </a:p>
          <a:p>
            <a:r>
              <a:rPr lang="en-GB" dirty="0">
                <a:latin typeface="Times New Roman" panose="02020603050405020304" pitchFamily="18" charset="0"/>
                <a:cs typeface="Times New Roman" panose="02020603050405020304" pitchFamily="18" charset="0"/>
              </a:rPr>
              <a:t>ICML, 2015,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1503.03585</a:t>
            </a:r>
            <a:endParaRPr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FEE84878-25D2-4E59-AF1C-A0653979F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31" y="3545690"/>
            <a:ext cx="23802938" cy="5413248"/>
          </a:xfrm>
          <a:prstGeom prst="rect">
            <a:avLst/>
          </a:prstGeom>
        </p:spPr>
      </p:pic>
    </p:spTree>
    <p:extLst>
      <p:ext uri="{BB962C8B-B14F-4D97-AF65-F5344CB8AC3E}">
        <p14:creationId xmlns:p14="http://schemas.microsoft.com/office/powerpoint/2010/main" val="15310266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altLang="zh-CN" dirty="0">
                <a:latin typeface="Times New Roman" panose="02020603050405020304" pitchFamily="18" charset="0"/>
                <a:cs typeface="Times New Roman" panose="02020603050405020304" pitchFamily="18" charset="0"/>
              </a:rPr>
              <a:t>Reparameterization</a:t>
            </a:r>
            <a:endParaRPr 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18</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99795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35" name="文本框 34">
            <a:extLst>
              <a:ext uri="{FF2B5EF4-FFF2-40B4-BE49-F238E27FC236}">
                <a16:creationId xmlns:a16="http://schemas.microsoft.com/office/drawing/2014/main" id="{D15285E4-A0D5-4A3B-AC38-D2A01C2C9B84}"/>
              </a:ext>
            </a:extLst>
          </p:cNvPr>
          <p:cNvSpPr txBox="1"/>
          <p:nvPr/>
        </p:nvSpPr>
        <p:spPr>
          <a:xfrm>
            <a:off x="1350394" y="2412845"/>
            <a:ext cx="22368021"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In the Gaussian case, using the notation                    , we have                                                                           .</a:t>
            </a:r>
          </a:p>
        </p:txBody>
      </p:sp>
      <p:sp>
        <p:nvSpPr>
          <p:cNvPr id="14" name="文本框 8">
            <a:extLst>
              <a:ext uri="{FF2B5EF4-FFF2-40B4-BE49-F238E27FC236}">
                <a16:creationId xmlns:a16="http://schemas.microsoft.com/office/drawing/2014/main" id="{E40D0854-27F8-4FEF-9F13-3A8942845A3E}"/>
              </a:ext>
            </a:extLst>
          </p:cNvPr>
          <p:cNvSpPr txBox="1"/>
          <p:nvPr/>
        </p:nvSpPr>
        <p:spPr>
          <a:xfrm>
            <a:off x="13510484" y="10266036"/>
            <a:ext cx="10730448" cy="240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pic>
        <p:nvPicPr>
          <p:cNvPr id="8" name="图片 7">
            <a:extLst>
              <a:ext uri="{FF2B5EF4-FFF2-40B4-BE49-F238E27FC236}">
                <a16:creationId xmlns:a16="http://schemas.microsoft.com/office/drawing/2014/main" id="{C3B97CB7-ADBB-41E3-95C3-2506C62A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225" y="2511496"/>
            <a:ext cx="3445311" cy="609115"/>
          </a:xfrm>
          <a:prstGeom prst="rect">
            <a:avLst/>
          </a:prstGeom>
        </p:spPr>
      </p:pic>
      <p:pic>
        <p:nvPicPr>
          <p:cNvPr id="11" name="图片 10">
            <a:extLst>
              <a:ext uri="{FF2B5EF4-FFF2-40B4-BE49-F238E27FC236}">
                <a16:creationId xmlns:a16="http://schemas.microsoft.com/office/drawing/2014/main" id="{C549F5C3-98CB-4541-B66E-FED5BECE2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869" y="2560440"/>
            <a:ext cx="2270446" cy="511225"/>
          </a:xfrm>
          <a:prstGeom prst="rect">
            <a:avLst/>
          </a:prstGeom>
        </p:spPr>
      </p:pic>
      <p:pic>
        <p:nvPicPr>
          <p:cNvPr id="20" name="图片 19">
            <a:extLst>
              <a:ext uri="{FF2B5EF4-FFF2-40B4-BE49-F238E27FC236}">
                <a16:creationId xmlns:a16="http://schemas.microsoft.com/office/drawing/2014/main" id="{4D9EDE0D-25A8-4654-86D7-0DD71BE3F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8703" y="2474656"/>
            <a:ext cx="5980087" cy="645469"/>
          </a:xfrm>
          <a:prstGeom prst="rect">
            <a:avLst/>
          </a:prstGeom>
        </p:spPr>
      </p:pic>
      <p:pic>
        <p:nvPicPr>
          <p:cNvPr id="23" name="图片 22">
            <a:extLst>
              <a:ext uri="{FF2B5EF4-FFF2-40B4-BE49-F238E27FC236}">
                <a16:creationId xmlns:a16="http://schemas.microsoft.com/office/drawing/2014/main" id="{3F6BA639-7457-427F-A2AA-675266149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394" y="3071665"/>
            <a:ext cx="12160089" cy="9552965"/>
          </a:xfrm>
          <a:prstGeom prst="rect">
            <a:avLst/>
          </a:prstGeom>
        </p:spPr>
      </p:pic>
      <p:sp>
        <p:nvSpPr>
          <p:cNvPr id="27" name="文本框 8">
            <a:extLst>
              <a:ext uri="{FF2B5EF4-FFF2-40B4-BE49-F238E27FC236}">
                <a16:creationId xmlns:a16="http://schemas.microsoft.com/office/drawing/2014/main" id="{81C49EAA-C762-4B9E-B5BA-7F2E382E3F77}"/>
              </a:ext>
            </a:extLst>
          </p:cNvPr>
          <p:cNvSpPr txBox="1"/>
          <p:nvPr/>
        </p:nvSpPr>
        <p:spPr>
          <a:xfrm>
            <a:off x="13417163" y="5011343"/>
            <a:ext cx="10730448"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The sum of two independent Gaussian random variables remains a Gaussian with mean being the sum of the two means, and variance being the sum of the two variances.</a:t>
            </a:r>
            <a:endParaRPr lang="en-GB"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0EB2B974-0D6F-4369-A4EC-B453D8AC8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67058" y="3986065"/>
            <a:ext cx="4981482" cy="702307"/>
          </a:xfrm>
          <a:prstGeom prst="rect">
            <a:avLst/>
          </a:prstGeom>
        </p:spPr>
      </p:pic>
    </p:spTree>
    <p:extLst>
      <p:ext uri="{BB962C8B-B14F-4D97-AF65-F5344CB8AC3E}">
        <p14:creationId xmlns:p14="http://schemas.microsoft.com/office/powerpoint/2010/main" val="32587781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1350395" y="3464845"/>
            <a:ext cx="18460258" cy="4616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Introduction</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Mathematical Details</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Applications</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F2413BB1-7500-48C8-BB83-943E8F293878}"/>
              </a:ext>
            </a:extLst>
          </p:cNvPr>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4619931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Computing </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19</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99795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35" name="文本框 34">
            <a:extLst>
              <a:ext uri="{FF2B5EF4-FFF2-40B4-BE49-F238E27FC236}">
                <a16:creationId xmlns:a16="http://schemas.microsoft.com/office/drawing/2014/main" id="{D15285E4-A0D5-4A3B-AC38-D2A01C2C9B84}"/>
              </a:ext>
            </a:extLst>
          </p:cNvPr>
          <p:cNvSpPr txBox="1"/>
          <p:nvPr/>
        </p:nvSpPr>
        <p:spPr>
          <a:xfrm>
            <a:off x="1350394" y="2412845"/>
            <a:ext cx="22368021"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 By Bayes rule, we have:</a:t>
            </a:r>
          </a:p>
        </p:txBody>
      </p:sp>
      <p:sp>
        <p:nvSpPr>
          <p:cNvPr id="14" name="文本框 8">
            <a:extLst>
              <a:ext uri="{FF2B5EF4-FFF2-40B4-BE49-F238E27FC236}">
                <a16:creationId xmlns:a16="http://schemas.microsoft.com/office/drawing/2014/main" id="{E40D0854-27F8-4FEF-9F13-3A8942845A3E}"/>
              </a:ext>
            </a:extLst>
          </p:cNvPr>
          <p:cNvSpPr txBox="1"/>
          <p:nvPr/>
        </p:nvSpPr>
        <p:spPr>
          <a:xfrm>
            <a:off x="1350394" y="10862093"/>
            <a:ext cx="10730448"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pic>
        <p:nvPicPr>
          <p:cNvPr id="5" name="图片 4">
            <a:extLst>
              <a:ext uri="{FF2B5EF4-FFF2-40B4-BE49-F238E27FC236}">
                <a16:creationId xmlns:a16="http://schemas.microsoft.com/office/drawing/2014/main" id="{C2B8619C-7C70-4ADE-8611-8CA61A77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151" y="829820"/>
            <a:ext cx="4818231" cy="1273784"/>
          </a:xfrm>
          <a:prstGeom prst="rect">
            <a:avLst/>
          </a:prstGeom>
        </p:spPr>
      </p:pic>
      <p:pic>
        <p:nvPicPr>
          <p:cNvPr id="7" name="图片 6">
            <a:extLst>
              <a:ext uri="{FF2B5EF4-FFF2-40B4-BE49-F238E27FC236}">
                <a16:creationId xmlns:a16="http://schemas.microsoft.com/office/drawing/2014/main" id="{B1F3F81E-F973-4E9A-893B-288439C86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394" y="3327245"/>
            <a:ext cx="14419249" cy="3230467"/>
          </a:xfrm>
          <a:prstGeom prst="rect">
            <a:avLst/>
          </a:prstGeom>
        </p:spPr>
      </p:pic>
      <p:pic>
        <p:nvPicPr>
          <p:cNvPr id="9" name="图片 8">
            <a:extLst>
              <a:ext uri="{FF2B5EF4-FFF2-40B4-BE49-F238E27FC236}">
                <a16:creationId xmlns:a16="http://schemas.microsoft.com/office/drawing/2014/main" id="{DDCAE672-862D-42E7-B287-F31FF657E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074" y="6521854"/>
            <a:ext cx="11996640" cy="1114442"/>
          </a:xfrm>
          <a:prstGeom prst="rect">
            <a:avLst/>
          </a:prstGeom>
        </p:spPr>
      </p:pic>
      <p:pic>
        <p:nvPicPr>
          <p:cNvPr id="18" name="图片 17">
            <a:extLst>
              <a:ext uri="{FF2B5EF4-FFF2-40B4-BE49-F238E27FC236}">
                <a16:creationId xmlns:a16="http://schemas.microsoft.com/office/drawing/2014/main" id="{8B3DA101-E9AD-4409-8BA1-CE7BDCCD08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216" y="7696888"/>
            <a:ext cx="14827178" cy="3086201"/>
          </a:xfrm>
          <a:prstGeom prst="rect">
            <a:avLst/>
          </a:prstGeom>
        </p:spPr>
      </p:pic>
    </p:spTree>
    <p:extLst>
      <p:ext uri="{BB962C8B-B14F-4D97-AF65-F5344CB8AC3E}">
        <p14:creationId xmlns:p14="http://schemas.microsoft.com/office/powerpoint/2010/main" val="38087499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KL Divergence</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20</a:t>
            </a:fld>
            <a:endParaRPr lang="en-US" altLang="zh-CN" dirty="0"/>
          </a:p>
        </p:txBody>
      </p:sp>
      <p:sp>
        <p:nvSpPr>
          <p:cNvPr id="35" name="文本框 34">
            <a:extLst>
              <a:ext uri="{FF2B5EF4-FFF2-40B4-BE49-F238E27FC236}">
                <a16:creationId xmlns:a16="http://schemas.microsoft.com/office/drawing/2014/main" id="{D15285E4-A0D5-4A3B-AC38-D2A01C2C9B84}"/>
              </a:ext>
            </a:extLst>
          </p:cNvPr>
          <p:cNvSpPr txBox="1"/>
          <p:nvPr/>
        </p:nvSpPr>
        <p:spPr>
          <a:xfrm>
            <a:off x="1350394" y="2194892"/>
            <a:ext cx="23033607" cy="748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The KL Divergence between two Gaussian distributions is,</a:t>
            </a:r>
          </a:p>
        </p:txBody>
      </p:sp>
      <p:sp>
        <p:nvSpPr>
          <p:cNvPr id="11" name="文本框 8">
            <a:extLst>
              <a:ext uri="{FF2B5EF4-FFF2-40B4-BE49-F238E27FC236}">
                <a16:creationId xmlns:a16="http://schemas.microsoft.com/office/drawing/2014/main" id="{BF7B7081-1816-45E3-B208-BD6E34991C9C}"/>
              </a:ext>
            </a:extLst>
          </p:cNvPr>
          <p:cNvSpPr txBox="1"/>
          <p:nvPr/>
        </p:nvSpPr>
        <p:spPr>
          <a:xfrm>
            <a:off x="1350394" y="10112250"/>
            <a:ext cx="20848321"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pic>
        <p:nvPicPr>
          <p:cNvPr id="13" name="图片 12">
            <a:extLst>
              <a:ext uri="{FF2B5EF4-FFF2-40B4-BE49-F238E27FC236}">
                <a16:creationId xmlns:a16="http://schemas.microsoft.com/office/drawing/2014/main" id="{A41F21C9-67A2-4FA1-A957-13BDD5CE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93" y="2980678"/>
            <a:ext cx="21037149" cy="1419565"/>
          </a:xfrm>
          <a:prstGeom prst="rect">
            <a:avLst/>
          </a:prstGeom>
        </p:spPr>
      </p:pic>
      <p:grpSp>
        <p:nvGrpSpPr>
          <p:cNvPr id="2" name="组合 1">
            <a:extLst>
              <a:ext uri="{FF2B5EF4-FFF2-40B4-BE49-F238E27FC236}">
                <a16:creationId xmlns:a16="http://schemas.microsoft.com/office/drawing/2014/main" id="{4D226C03-387C-4D75-BEDE-4B66982A6590}"/>
              </a:ext>
            </a:extLst>
          </p:cNvPr>
          <p:cNvGrpSpPr/>
          <p:nvPr/>
        </p:nvGrpSpPr>
        <p:grpSpPr>
          <a:xfrm>
            <a:off x="1350393" y="4437036"/>
            <a:ext cx="23033607" cy="748993"/>
            <a:chOff x="1350393" y="4437036"/>
            <a:chExt cx="23033607" cy="748993"/>
          </a:xfrm>
        </p:grpSpPr>
        <p:sp>
          <p:nvSpPr>
            <p:cNvPr id="16" name="文本框 15">
              <a:extLst>
                <a:ext uri="{FF2B5EF4-FFF2-40B4-BE49-F238E27FC236}">
                  <a16:creationId xmlns:a16="http://schemas.microsoft.com/office/drawing/2014/main" id="{F9BCEA1B-D1E1-4FF3-B97A-68DB58B804BF}"/>
                </a:ext>
              </a:extLst>
            </p:cNvPr>
            <p:cNvSpPr txBox="1"/>
            <p:nvPr/>
          </p:nvSpPr>
          <p:spPr>
            <a:xfrm>
              <a:off x="1350393" y="4437036"/>
              <a:ext cx="23033607" cy="748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If we set the variances of                    to match          exactly, we have  </a:t>
              </a:r>
            </a:p>
          </p:txBody>
        </p:sp>
        <p:pic>
          <p:nvPicPr>
            <p:cNvPr id="15" name="图片 14">
              <a:extLst>
                <a:ext uri="{FF2B5EF4-FFF2-40B4-BE49-F238E27FC236}">
                  <a16:creationId xmlns:a16="http://schemas.microsoft.com/office/drawing/2014/main" id="{43582986-B220-47DC-B062-6100E771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94" y="4550204"/>
              <a:ext cx="2295233" cy="517722"/>
            </a:xfrm>
            <a:prstGeom prst="rect">
              <a:avLst/>
            </a:prstGeom>
          </p:spPr>
        </p:pic>
        <p:pic>
          <p:nvPicPr>
            <p:cNvPr id="18" name="图片 17">
              <a:extLst>
                <a:ext uri="{FF2B5EF4-FFF2-40B4-BE49-F238E27FC236}">
                  <a16:creationId xmlns:a16="http://schemas.microsoft.com/office/drawing/2014/main" id="{50AA5146-B08B-4B99-BFD8-1C11023A0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8610" y="4586270"/>
              <a:ext cx="1046492" cy="523245"/>
            </a:xfrm>
            <a:prstGeom prst="rect">
              <a:avLst/>
            </a:prstGeom>
          </p:spPr>
        </p:pic>
      </p:grpSp>
      <p:pic>
        <p:nvPicPr>
          <p:cNvPr id="22" name="图片 21">
            <a:extLst>
              <a:ext uri="{FF2B5EF4-FFF2-40B4-BE49-F238E27FC236}">
                <a16:creationId xmlns:a16="http://schemas.microsoft.com/office/drawing/2014/main" id="{3E9607FE-75FC-4F88-9580-80E462006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393" y="5299197"/>
            <a:ext cx="13137055" cy="2550741"/>
          </a:xfrm>
          <a:prstGeom prst="rect">
            <a:avLst/>
          </a:prstGeom>
        </p:spPr>
      </p:pic>
      <p:pic>
        <p:nvPicPr>
          <p:cNvPr id="24" name="图片 23">
            <a:extLst>
              <a:ext uri="{FF2B5EF4-FFF2-40B4-BE49-F238E27FC236}">
                <a16:creationId xmlns:a16="http://schemas.microsoft.com/office/drawing/2014/main" id="{209437AA-97A7-42F9-A7F1-92F952F5A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8023" y="7796152"/>
            <a:ext cx="7108448" cy="884806"/>
          </a:xfrm>
          <a:prstGeom prst="rect">
            <a:avLst/>
          </a:prstGeom>
        </p:spPr>
      </p:pic>
      <p:pic>
        <p:nvPicPr>
          <p:cNvPr id="26" name="图片 25">
            <a:extLst>
              <a:ext uri="{FF2B5EF4-FFF2-40B4-BE49-F238E27FC236}">
                <a16:creationId xmlns:a16="http://schemas.microsoft.com/office/drawing/2014/main" id="{ED891F86-8895-4335-A211-CF94150C30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8023" y="8680958"/>
            <a:ext cx="4992777" cy="989692"/>
          </a:xfrm>
          <a:prstGeom prst="rect">
            <a:avLst/>
          </a:prstGeom>
        </p:spPr>
      </p:pic>
      <p:grpSp>
        <p:nvGrpSpPr>
          <p:cNvPr id="3" name="组合 2">
            <a:extLst>
              <a:ext uri="{FF2B5EF4-FFF2-40B4-BE49-F238E27FC236}">
                <a16:creationId xmlns:a16="http://schemas.microsoft.com/office/drawing/2014/main" id="{E9C80582-E3CB-4AA9-86BC-06961B5F2B83}"/>
              </a:ext>
            </a:extLst>
          </p:cNvPr>
          <p:cNvGrpSpPr/>
          <p:nvPr/>
        </p:nvGrpSpPr>
        <p:grpSpPr>
          <a:xfrm>
            <a:off x="8059171" y="8617189"/>
            <a:ext cx="5903489" cy="931425"/>
            <a:chOff x="8059171" y="8617189"/>
            <a:chExt cx="5903489" cy="931425"/>
          </a:xfrm>
        </p:grpSpPr>
        <p:pic>
          <p:nvPicPr>
            <p:cNvPr id="28" name="图片 27">
              <a:extLst>
                <a:ext uri="{FF2B5EF4-FFF2-40B4-BE49-F238E27FC236}">
                  <a16:creationId xmlns:a16="http://schemas.microsoft.com/office/drawing/2014/main" id="{FE9908CA-327F-4810-B7BF-422EDA9C78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6448" y="8617189"/>
              <a:ext cx="4376212" cy="931425"/>
            </a:xfrm>
            <a:prstGeom prst="rect">
              <a:avLst/>
            </a:prstGeom>
          </p:spPr>
        </p:pic>
        <p:sp>
          <p:nvSpPr>
            <p:cNvPr id="31" name="文本框 30">
              <a:extLst>
                <a:ext uri="{FF2B5EF4-FFF2-40B4-BE49-F238E27FC236}">
                  <a16:creationId xmlns:a16="http://schemas.microsoft.com/office/drawing/2014/main" id="{6CCB1BC6-E197-47B0-8502-8A0CC639DC99}"/>
                </a:ext>
              </a:extLst>
            </p:cNvPr>
            <p:cNvSpPr txBox="1"/>
            <p:nvPr/>
          </p:nvSpPr>
          <p:spPr>
            <a:xfrm>
              <a:off x="8059171" y="8702339"/>
              <a:ext cx="1527277" cy="748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where</a:t>
              </a:r>
            </a:p>
          </p:txBody>
        </p:sp>
      </p:grpSp>
    </p:spTree>
    <p:extLst>
      <p:ext uri="{BB962C8B-B14F-4D97-AF65-F5344CB8AC3E}">
        <p14:creationId xmlns:p14="http://schemas.microsoft.com/office/powerpoint/2010/main" val="38830857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Further Simplification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21</a:t>
            </a:fld>
            <a:endParaRPr lang="en-US" altLang="zh-CN" dirty="0"/>
          </a:p>
        </p:txBody>
      </p:sp>
      <p:sp>
        <p:nvSpPr>
          <p:cNvPr id="11" name="文本框 8">
            <a:extLst>
              <a:ext uri="{FF2B5EF4-FFF2-40B4-BE49-F238E27FC236}">
                <a16:creationId xmlns:a16="http://schemas.microsoft.com/office/drawing/2014/main" id="{BF7B7081-1816-45E3-B208-BD6E34991C9C}"/>
              </a:ext>
            </a:extLst>
          </p:cNvPr>
          <p:cNvSpPr txBox="1"/>
          <p:nvPr/>
        </p:nvSpPr>
        <p:spPr>
          <a:xfrm>
            <a:off x="1350394" y="10112250"/>
            <a:ext cx="20848321" cy="240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pic>
        <p:nvPicPr>
          <p:cNvPr id="8" name="图片 7">
            <a:extLst>
              <a:ext uri="{FF2B5EF4-FFF2-40B4-BE49-F238E27FC236}">
                <a16:creationId xmlns:a16="http://schemas.microsoft.com/office/drawing/2014/main" id="{6658385F-F79A-4430-A2D7-A3E72EA4D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861" y="2946999"/>
            <a:ext cx="9548774" cy="1027600"/>
          </a:xfrm>
          <a:prstGeom prst="rect">
            <a:avLst/>
          </a:prstGeom>
        </p:spPr>
      </p:pic>
      <p:grpSp>
        <p:nvGrpSpPr>
          <p:cNvPr id="2" name="组合 1">
            <a:extLst>
              <a:ext uri="{FF2B5EF4-FFF2-40B4-BE49-F238E27FC236}">
                <a16:creationId xmlns:a16="http://schemas.microsoft.com/office/drawing/2014/main" id="{E8E30868-01FD-40C1-874C-11F57C2A1BF7}"/>
              </a:ext>
            </a:extLst>
          </p:cNvPr>
          <p:cNvGrpSpPr/>
          <p:nvPr/>
        </p:nvGrpSpPr>
        <p:grpSpPr>
          <a:xfrm>
            <a:off x="1350394" y="2194892"/>
            <a:ext cx="23033607" cy="748993"/>
            <a:chOff x="1350394" y="2194892"/>
            <a:chExt cx="23033607" cy="748993"/>
          </a:xfrm>
        </p:grpSpPr>
        <p:sp>
          <p:nvSpPr>
            <p:cNvPr id="35" name="文本框 34">
              <a:extLst>
                <a:ext uri="{FF2B5EF4-FFF2-40B4-BE49-F238E27FC236}">
                  <a16:creationId xmlns:a16="http://schemas.microsoft.com/office/drawing/2014/main" id="{D15285E4-A0D5-4A3B-AC38-D2A01C2C9B84}"/>
                </a:ext>
              </a:extLst>
            </p:cNvPr>
            <p:cNvSpPr txBox="1"/>
            <p:nvPr/>
          </p:nvSpPr>
          <p:spPr>
            <a:xfrm>
              <a:off x="1350394" y="2194892"/>
              <a:ext cx="23033607" cy="748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     is the mean of                    and conditions on     and </a:t>
              </a:r>
              <a:r>
                <a:rPr lang="en-US" altLang="zh-CN" sz="4000" i="1" dirty="0">
                  <a:solidFill>
                    <a:srgbClr val="000000"/>
                  </a:solidFill>
                  <a:latin typeface="Times New Roman" panose="02020603050405020304" pitchFamily="18" charset="0"/>
                  <a:cs typeface="Times New Roman" panose="02020603050405020304" pitchFamily="18" charset="0"/>
                </a:rPr>
                <a:t>t </a:t>
              </a:r>
              <a:r>
                <a:rPr lang="en-US" altLang="zh-CN" sz="4000" dirty="0">
                  <a:solidFill>
                    <a:srgbClr val="000000"/>
                  </a:solidFill>
                  <a:latin typeface="Times New Roman" panose="02020603050405020304" pitchFamily="18" charset="0"/>
                  <a:cs typeface="Times New Roman" panose="02020603050405020304" pitchFamily="18" charset="0"/>
                </a:rPr>
                <a:t>only. If we set it to have the similar form with  </a:t>
              </a:r>
            </a:p>
          </p:txBody>
        </p:sp>
        <p:pic>
          <p:nvPicPr>
            <p:cNvPr id="15" name="图片 14">
              <a:extLst>
                <a:ext uri="{FF2B5EF4-FFF2-40B4-BE49-F238E27FC236}">
                  <a16:creationId xmlns:a16="http://schemas.microsoft.com/office/drawing/2014/main" id="{43582986-B220-47DC-B062-6100E771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34" y="2294186"/>
              <a:ext cx="2295233" cy="517722"/>
            </a:xfrm>
            <a:prstGeom prst="rect">
              <a:avLst/>
            </a:prstGeom>
          </p:spPr>
        </p:pic>
        <p:pic>
          <p:nvPicPr>
            <p:cNvPr id="3" name="图片 2">
              <a:extLst>
                <a:ext uri="{FF2B5EF4-FFF2-40B4-BE49-F238E27FC236}">
                  <a16:creationId xmlns:a16="http://schemas.microsoft.com/office/drawing/2014/main" id="{B28A7278-BC44-4812-8D4A-4C1350EDC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180" y="2376997"/>
              <a:ext cx="512568" cy="396828"/>
            </a:xfrm>
            <a:prstGeom prst="rect">
              <a:avLst/>
            </a:prstGeom>
          </p:spPr>
        </p:pic>
        <p:pic>
          <p:nvPicPr>
            <p:cNvPr id="6" name="图片 5">
              <a:extLst>
                <a:ext uri="{FF2B5EF4-FFF2-40B4-BE49-F238E27FC236}">
                  <a16:creationId xmlns:a16="http://schemas.microsoft.com/office/drawing/2014/main" id="{6698AFD5-D3EA-4B26-9A11-AD17706D3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4166" y="2452580"/>
              <a:ext cx="466164" cy="340660"/>
            </a:xfrm>
            <a:prstGeom prst="rect">
              <a:avLst/>
            </a:prstGeom>
          </p:spPr>
        </p:pic>
        <p:pic>
          <p:nvPicPr>
            <p:cNvPr id="10" name="图片 9">
              <a:extLst>
                <a:ext uri="{FF2B5EF4-FFF2-40B4-BE49-F238E27FC236}">
                  <a16:creationId xmlns:a16="http://schemas.microsoft.com/office/drawing/2014/main" id="{EE974761-E7D9-48CC-B66F-D04C7FBB23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6289" y="2329450"/>
              <a:ext cx="1912761" cy="515612"/>
            </a:xfrm>
            <a:prstGeom prst="rect">
              <a:avLst/>
            </a:prstGeom>
          </p:spPr>
        </p:pic>
      </p:grpSp>
      <p:grpSp>
        <p:nvGrpSpPr>
          <p:cNvPr id="5" name="组合 4">
            <a:extLst>
              <a:ext uri="{FF2B5EF4-FFF2-40B4-BE49-F238E27FC236}">
                <a16:creationId xmlns:a16="http://schemas.microsoft.com/office/drawing/2014/main" id="{B680A5FE-85D1-43D0-A7FA-99A22519F349}"/>
              </a:ext>
            </a:extLst>
          </p:cNvPr>
          <p:cNvGrpSpPr/>
          <p:nvPr/>
        </p:nvGrpSpPr>
        <p:grpSpPr>
          <a:xfrm>
            <a:off x="1350393" y="3968215"/>
            <a:ext cx="23033607" cy="1456359"/>
            <a:chOff x="1350393" y="3968215"/>
            <a:chExt cx="23033607" cy="1456359"/>
          </a:xfrm>
        </p:grpSpPr>
        <p:sp>
          <p:nvSpPr>
            <p:cNvPr id="25" name="文本框 24">
              <a:extLst>
                <a:ext uri="{FF2B5EF4-FFF2-40B4-BE49-F238E27FC236}">
                  <a16:creationId xmlns:a16="http://schemas.microsoft.com/office/drawing/2014/main" id="{468003FA-BD0B-40E2-9455-F7EB68B09CC0}"/>
                </a:ext>
              </a:extLst>
            </p:cNvPr>
            <p:cNvSpPr txBox="1"/>
            <p:nvPr/>
          </p:nvSpPr>
          <p:spPr>
            <a:xfrm>
              <a:off x="1350393" y="3968215"/>
              <a:ext cx="23033607" cy="1456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where               is parameterized by a neural network that seeks to predict      from     and </a:t>
              </a:r>
              <a:r>
                <a:rPr lang="en-US" altLang="zh-CN" sz="4000" i="1" dirty="0">
                  <a:solidFill>
                    <a:srgbClr val="000000"/>
                  </a:solidFill>
                  <a:latin typeface="Times New Roman" panose="02020603050405020304" pitchFamily="18" charset="0"/>
                  <a:cs typeface="Times New Roman" panose="02020603050405020304" pitchFamily="18" charset="0"/>
                </a:rPr>
                <a:t>t</a:t>
              </a:r>
              <a:r>
                <a:rPr lang="en-US" altLang="zh-CN" sz="4000" dirty="0">
                  <a:solidFill>
                    <a:srgbClr val="000000"/>
                  </a:solidFill>
                  <a:latin typeface="Times New Roman" panose="02020603050405020304" pitchFamily="18" charset="0"/>
                  <a:cs typeface="Times New Roman" panose="02020603050405020304" pitchFamily="18" charset="0"/>
                </a:rPr>
                <a:t>. The optimization problem simplifies to</a:t>
              </a:r>
            </a:p>
          </p:txBody>
        </p:sp>
        <p:pic>
          <p:nvPicPr>
            <p:cNvPr id="14" name="图片 13">
              <a:extLst>
                <a:ext uri="{FF2B5EF4-FFF2-40B4-BE49-F238E27FC236}">
                  <a16:creationId xmlns:a16="http://schemas.microsoft.com/office/drawing/2014/main" id="{7127611A-4C8B-460C-A5B7-345F3A6DD9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3925" y="4063642"/>
              <a:ext cx="1728427" cy="558137"/>
            </a:xfrm>
            <a:prstGeom prst="rect">
              <a:avLst/>
            </a:prstGeom>
          </p:spPr>
        </p:pic>
        <p:pic>
          <p:nvPicPr>
            <p:cNvPr id="19" name="图片 18">
              <a:extLst>
                <a:ext uri="{FF2B5EF4-FFF2-40B4-BE49-F238E27FC236}">
                  <a16:creationId xmlns:a16="http://schemas.microsoft.com/office/drawing/2014/main" id="{4B6EDE05-F8CF-4673-987E-00FEBA17B8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32274" y="4130736"/>
              <a:ext cx="589841" cy="423948"/>
            </a:xfrm>
            <a:prstGeom prst="rect">
              <a:avLst/>
            </a:prstGeom>
          </p:spPr>
        </p:pic>
        <p:pic>
          <p:nvPicPr>
            <p:cNvPr id="32" name="图片 31">
              <a:extLst>
                <a:ext uri="{FF2B5EF4-FFF2-40B4-BE49-F238E27FC236}">
                  <a16:creationId xmlns:a16="http://schemas.microsoft.com/office/drawing/2014/main" id="{9E295F10-F72E-4DA5-8363-25FEA3A800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81812" y="4229914"/>
              <a:ext cx="466164" cy="340660"/>
            </a:xfrm>
            <a:prstGeom prst="rect">
              <a:avLst/>
            </a:prstGeom>
          </p:spPr>
        </p:pic>
      </p:grpSp>
      <p:pic>
        <p:nvPicPr>
          <p:cNvPr id="21" name="图片 20">
            <a:extLst>
              <a:ext uri="{FF2B5EF4-FFF2-40B4-BE49-F238E27FC236}">
                <a16:creationId xmlns:a16="http://schemas.microsoft.com/office/drawing/2014/main" id="{CC3A7BBF-8836-4919-83EA-ACD99BA6AC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4180" y="5352636"/>
            <a:ext cx="7797907" cy="790571"/>
          </a:xfrm>
          <a:prstGeom prst="rect">
            <a:avLst/>
          </a:prstGeom>
        </p:spPr>
      </p:pic>
      <p:pic>
        <p:nvPicPr>
          <p:cNvPr id="36" name="图片 35">
            <a:extLst>
              <a:ext uri="{FF2B5EF4-FFF2-40B4-BE49-F238E27FC236}">
                <a16:creationId xmlns:a16="http://schemas.microsoft.com/office/drawing/2014/main" id="{D0F0E3AB-2FA5-4967-A7EF-939A7F23C8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0393" y="6108796"/>
            <a:ext cx="5568567" cy="1103828"/>
          </a:xfrm>
          <a:prstGeom prst="rect">
            <a:avLst/>
          </a:prstGeom>
        </p:spPr>
      </p:pic>
      <p:pic>
        <p:nvPicPr>
          <p:cNvPr id="39" name="图片 38">
            <a:extLst>
              <a:ext uri="{FF2B5EF4-FFF2-40B4-BE49-F238E27FC236}">
                <a16:creationId xmlns:a16="http://schemas.microsoft.com/office/drawing/2014/main" id="{CB73BAD9-6627-4173-B161-D8FD99D796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4180" y="7160579"/>
            <a:ext cx="18425749" cy="1311260"/>
          </a:xfrm>
          <a:prstGeom prst="rect">
            <a:avLst/>
          </a:prstGeom>
        </p:spPr>
      </p:pic>
      <p:pic>
        <p:nvPicPr>
          <p:cNvPr id="43" name="图片 42">
            <a:extLst>
              <a:ext uri="{FF2B5EF4-FFF2-40B4-BE49-F238E27FC236}">
                <a16:creationId xmlns:a16="http://schemas.microsoft.com/office/drawing/2014/main" id="{3A809D9F-0846-4C23-99C5-715D40FB23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0360" y="8476333"/>
            <a:ext cx="9054472" cy="1231547"/>
          </a:xfrm>
          <a:prstGeom prst="rect">
            <a:avLst/>
          </a:prstGeom>
        </p:spPr>
      </p:pic>
    </p:spTree>
    <p:extLst>
      <p:ext uri="{BB962C8B-B14F-4D97-AF65-F5344CB8AC3E}">
        <p14:creationId xmlns:p14="http://schemas.microsoft.com/office/powerpoint/2010/main" val="1306461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par>
                                <p:cTn id="21" presetID="3" presetClass="entr" presetSubtype="1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linds(horizontal)">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horizontal)">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Signal-to-Noise Ratio (SNR) Form</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22</a:t>
            </a:fld>
            <a:endParaRPr lang="en-US" altLang="zh-CN" dirty="0"/>
          </a:p>
        </p:txBody>
      </p:sp>
      <p:sp>
        <p:nvSpPr>
          <p:cNvPr id="11" name="文本框 8">
            <a:extLst>
              <a:ext uri="{FF2B5EF4-FFF2-40B4-BE49-F238E27FC236}">
                <a16:creationId xmlns:a16="http://schemas.microsoft.com/office/drawing/2014/main" id="{BF7B7081-1816-45E3-B208-BD6E34991C9C}"/>
              </a:ext>
            </a:extLst>
          </p:cNvPr>
          <p:cNvSpPr txBox="1"/>
          <p:nvPr/>
        </p:nvSpPr>
        <p:spPr>
          <a:xfrm>
            <a:off x="1350394" y="10112250"/>
            <a:ext cx="20848321"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25" name="文本框 24">
            <a:extLst>
              <a:ext uri="{FF2B5EF4-FFF2-40B4-BE49-F238E27FC236}">
                <a16:creationId xmlns:a16="http://schemas.microsoft.com/office/drawing/2014/main" id="{468003FA-BD0B-40E2-9455-F7EB68B09CC0}"/>
              </a:ext>
            </a:extLst>
          </p:cNvPr>
          <p:cNvSpPr txBox="1"/>
          <p:nvPr/>
        </p:nvSpPr>
        <p:spPr>
          <a:xfrm>
            <a:off x="1350394" y="2194892"/>
            <a:ext cx="23033607" cy="1456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One definition of the signal-to-noise ratio (SNR) is as the mean square divided by variance. In this case, the SNR of each timestep is:</a:t>
            </a:r>
          </a:p>
        </p:txBody>
      </p:sp>
      <p:pic>
        <p:nvPicPr>
          <p:cNvPr id="13" name="图片 12">
            <a:extLst>
              <a:ext uri="{FF2B5EF4-FFF2-40B4-BE49-F238E27FC236}">
                <a16:creationId xmlns:a16="http://schemas.microsoft.com/office/drawing/2014/main" id="{E53715A5-D597-4AA5-AB4C-E00DB9D04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7106" y="3524432"/>
            <a:ext cx="3734895" cy="1238308"/>
          </a:xfrm>
          <a:prstGeom prst="rect">
            <a:avLst/>
          </a:prstGeom>
        </p:spPr>
      </p:pic>
      <p:pic>
        <p:nvPicPr>
          <p:cNvPr id="17" name="图片 16">
            <a:extLst>
              <a:ext uri="{FF2B5EF4-FFF2-40B4-BE49-F238E27FC236}">
                <a16:creationId xmlns:a16="http://schemas.microsoft.com/office/drawing/2014/main" id="{24E7716E-D843-408D-BA3C-A79A8283E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394" y="4762740"/>
            <a:ext cx="16253424" cy="3341354"/>
          </a:xfrm>
          <a:prstGeom prst="rect">
            <a:avLst/>
          </a:prstGeom>
        </p:spPr>
      </p:pic>
      <p:pic>
        <p:nvPicPr>
          <p:cNvPr id="20" name="图片 19">
            <a:extLst>
              <a:ext uri="{FF2B5EF4-FFF2-40B4-BE49-F238E27FC236}">
                <a16:creationId xmlns:a16="http://schemas.microsoft.com/office/drawing/2014/main" id="{008D96E1-FA07-413A-A350-767319ED9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647" y="8104094"/>
            <a:ext cx="7664915" cy="1010759"/>
          </a:xfrm>
          <a:prstGeom prst="rect">
            <a:avLst/>
          </a:prstGeom>
        </p:spPr>
      </p:pic>
      <p:pic>
        <p:nvPicPr>
          <p:cNvPr id="23" name="图片 22">
            <a:extLst>
              <a:ext uri="{FF2B5EF4-FFF2-40B4-BE49-F238E27FC236}">
                <a16:creationId xmlns:a16="http://schemas.microsoft.com/office/drawing/2014/main" id="{5B7CB6A9-C39F-454B-B6B2-71C50210D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4551" y="9095395"/>
            <a:ext cx="8401541" cy="978822"/>
          </a:xfrm>
          <a:prstGeom prst="rect">
            <a:avLst/>
          </a:prstGeom>
        </p:spPr>
      </p:pic>
    </p:spTree>
    <p:extLst>
      <p:ext uri="{BB962C8B-B14F-4D97-AF65-F5344CB8AC3E}">
        <p14:creationId xmlns:p14="http://schemas.microsoft.com/office/powerpoint/2010/main" val="33967637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1350395" y="3464845"/>
            <a:ext cx="18460258" cy="4616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Introduction</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Mathematical Details</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Applications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Conclusion</a:t>
            </a:r>
            <a:endParaRPr dirty="0">
              <a:solidFill>
                <a:schemeClr val="bg2"/>
              </a:solidFill>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F2413BB1-7500-48C8-BB83-943E8F293878}"/>
              </a:ext>
            </a:extLst>
          </p:cNvPr>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3859940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Image Domain—Diffusion Illustration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24</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文本框 8">
            <a:extLst>
              <a:ext uri="{FF2B5EF4-FFF2-40B4-BE49-F238E27FC236}">
                <a16:creationId xmlns:a16="http://schemas.microsoft.com/office/drawing/2014/main" id="{8C519AB3-B70B-4B34-A766-9CF5A2F436BD}"/>
              </a:ext>
            </a:extLst>
          </p:cNvPr>
          <p:cNvSpPr txBox="1"/>
          <p:nvPr/>
        </p:nvSpPr>
        <p:spPr>
          <a:xfrm>
            <a:off x="1350394" y="10560120"/>
            <a:ext cx="20848321"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Denoising Diffusion Probabilistic Models</a:t>
            </a:r>
          </a:p>
          <a:p>
            <a:r>
              <a:rPr lang="en-GB" dirty="0">
                <a:latin typeface="Times New Roman" panose="02020603050405020304" pitchFamily="18" charset="0"/>
                <a:cs typeface="Times New Roman" panose="02020603050405020304" pitchFamily="18" charset="0"/>
              </a:rPr>
              <a:t>Jonathan Ho, Ajay Jain, Pieter </a:t>
            </a:r>
            <a:r>
              <a:rPr lang="en-GB" dirty="0" err="1">
                <a:latin typeface="Times New Roman" panose="02020603050405020304" pitchFamily="18" charset="0"/>
                <a:cs typeface="Times New Roman" panose="02020603050405020304" pitchFamily="18" charset="0"/>
              </a:rPr>
              <a:t>Abbeel</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2020,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2006.11239</a:t>
            </a:r>
          </a:p>
        </p:txBody>
      </p:sp>
      <p:pic>
        <p:nvPicPr>
          <p:cNvPr id="10" name="图片 9">
            <a:extLst>
              <a:ext uri="{FF2B5EF4-FFF2-40B4-BE49-F238E27FC236}">
                <a16:creationId xmlns:a16="http://schemas.microsoft.com/office/drawing/2014/main" id="{FBAF6B15-C13E-45BE-9E21-31C4D86A0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172" y="2194892"/>
            <a:ext cx="16075655" cy="8189485"/>
          </a:xfrm>
          <a:prstGeom prst="rect">
            <a:avLst/>
          </a:prstGeom>
        </p:spPr>
      </p:pic>
    </p:spTree>
    <p:extLst>
      <p:ext uri="{BB962C8B-B14F-4D97-AF65-F5344CB8AC3E}">
        <p14:creationId xmlns:p14="http://schemas.microsoft.com/office/powerpoint/2010/main" val="227961170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Image Domain--Interpolation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25</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文本框 8">
            <a:extLst>
              <a:ext uri="{FF2B5EF4-FFF2-40B4-BE49-F238E27FC236}">
                <a16:creationId xmlns:a16="http://schemas.microsoft.com/office/drawing/2014/main" id="{8C519AB3-B70B-4B34-A766-9CF5A2F436BD}"/>
              </a:ext>
            </a:extLst>
          </p:cNvPr>
          <p:cNvSpPr txBox="1"/>
          <p:nvPr/>
        </p:nvSpPr>
        <p:spPr>
          <a:xfrm>
            <a:off x="1350394" y="10560120"/>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Denoising Diffusion Probabilistic Models</a:t>
            </a:r>
          </a:p>
          <a:p>
            <a:r>
              <a:rPr lang="en-GB" dirty="0">
                <a:latin typeface="Times New Roman" panose="02020603050405020304" pitchFamily="18" charset="0"/>
                <a:cs typeface="Times New Roman" panose="02020603050405020304" pitchFamily="18" charset="0"/>
              </a:rPr>
              <a:t>Jonathan Ho, Ajay Jain, Pieter </a:t>
            </a:r>
            <a:r>
              <a:rPr lang="en-GB" dirty="0" err="1">
                <a:latin typeface="Times New Roman" panose="02020603050405020304" pitchFamily="18" charset="0"/>
                <a:cs typeface="Times New Roman" panose="02020603050405020304" pitchFamily="18" charset="0"/>
              </a:rPr>
              <a:t>Abbeel</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2020,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2006.11239</a:t>
            </a:r>
          </a:p>
        </p:txBody>
      </p:sp>
      <p:pic>
        <p:nvPicPr>
          <p:cNvPr id="5" name="图片 4">
            <a:extLst>
              <a:ext uri="{FF2B5EF4-FFF2-40B4-BE49-F238E27FC236}">
                <a16:creationId xmlns:a16="http://schemas.microsoft.com/office/drawing/2014/main" id="{FA3DB599-4CC1-430E-A220-4DC7FA623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59" y="4534476"/>
            <a:ext cx="23630281" cy="5561448"/>
          </a:xfrm>
          <a:prstGeom prst="rect">
            <a:avLst/>
          </a:prstGeom>
        </p:spPr>
      </p:pic>
    </p:spTree>
    <p:extLst>
      <p:ext uri="{BB962C8B-B14F-4D97-AF65-F5344CB8AC3E}">
        <p14:creationId xmlns:p14="http://schemas.microsoft.com/office/powerpoint/2010/main" val="22071244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Image Domain—Generation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26</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文本框 8">
            <a:extLst>
              <a:ext uri="{FF2B5EF4-FFF2-40B4-BE49-F238E27FC236}">
                <a16:creationId xmlns:a16="http://schemas.microsoft.com/office/drawing/2014/main" id="{8C519AB3-B70B-4B34-A766-9CF5A2F436BD}"/>
              </a:ext>
            </a:extLst>
          </p:cNvPr>
          <p:cNvSpPr txBox="1"/>
          <p:nvPr/>
        </p:nvSpPr>
        <p:spPr>
          <a:xfrm>
            <a:off x="1350394" y="10560120"/>
            <a:ext cx="20848321"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Variational Diffusion Models</a:t>
            </a:r>
          </a:p>
          <a:p>
            <a:r>
              <a:rPr lang="en-GB" dirty="0" err="1">
                <a:latin typeface="Times New Roman" panose="02020603050405020304" pitchFamily="18" charset="0"/>
                <a:cs typeface="Times New Roman" panose="02020603050405020304" pitchFamily="18" charset="0"/>
              </a:rPr>
              <a:t>Diederik</a:t>
            </a:r>
            <a:r>
              <a:rPr lang="en-GB" dirty="0">
                <a:latin typeface="Times New Roman" panose="02020603050405020304" pitchFamily="18" charset="0"/>
                <a:cs typeface="Times New Roman" panose="02020603050405020304" pitchFamily="18" charset="0"/>
              </a:rPr>
              <a:t> P. </a:t>
            </a:r>
            <a:r>
              <a:rPr lang="en-GB" dirty="0" err="1">
                <a:latin typeface="Times New Roman" panose="02020603050405020304" pitchFamily="18" charset="0"/>
                <a:cs typeface="Times New Roman" panose="02020603050405020304" pitchFamily="18" charset="0"/>
              </a:rPr>
              <a:t>Kingma</a:t>
            </a:r>
            <a:r>
              <a:rPr lang="en-GB" dirty="0">
                <a:latin typeface="Times New Roman" panose="02020603050405020304" pitchFamily="18" charset="0"/>
                <a:cs typeface="Times New Roman" panose="02020603050405020304" pitchFamily="18" charset="0"/>
              </a:rPr>
              <a:t>, Tim </a:t>
            </a:r>
            <a:r>
              <a:rPr lang="en-GB" dirty="0" err="1">
                <a:latin typeface="Times New Roman" panose="02020603050405020304" pitchFamily="18" charset="0"/>
                <a:cs typeface="Times New Roman" panose="02020603050405020304" pitchFamily="18" charset="0"/>
              </a:rPr>
              <a:t>Salimans</a:t>
            </a:r>
            <a:r>
              <a:rPr lang="en-GB" dirty="0">
                <a:latin typeface="Times New Roman" panose="02020603050405020304" pitchFamily="18" charset="0"/>
                <a:cs typeface="Times New Roman" panose="02020603050405020304" pitchFamily="18" charset="0"/>
              </a:rPr>
              <a:t>, Ben Poole, Jonathan Ho</a:t>
            </a: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2021,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2107.00630</a:t>
            </a:r>
          </a:p>
        </p:txBody>
      </p:sp>
      <p:pic>
        <p:nvPicPr>
          <p:cNvPr id="6" name="图片 5">
            <a:extLst>
              <a:ext uri="{FF2B5EF4-FFF2-40B4-BE49-F238E27FC236}">
                <a16:creationId xmlns:a16="http://schemas.microsoft.com/office/drawing/2014/main" id="{64BAA8C5-F340-45C4-B94E-0839634C8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94" y="2806627"/>
            <a:ext cx="21300483" cy="7753493"/>
          </a:xfrm>
          <a:prstGeom prst="rect">
            <a:avLst/>
          </a:prstGeom>
        </p:spPr>
      </p:pic>
    </p:spTree>
    <p:extLst>
      <p:ext uri="{BB962C8B-B14F-4D97-AF65-F5344CB8AC3E}">
        <p14:creationId xmlns:p14="http://schemas.microsoft.com/office/powerpoint/2010/main" val="17574013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Text Domain—Language Model</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27</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Diffusion-LM Improves Controllable Text Generation</a:t>
            </a:r>
          </a:p>
          <a:p>
            <a:r>
              <a:rPr lang="en-GB" dirty="0">
                <a:latin typeface="Times New Roman" panose="02020603050405020304" pitchFamily="18" charset="0"/>
                <a:cs typeface="Times New Roman" panose="02020603050405020304" pitchFamily="18" charset="0"/>
              </a:rPr>
              <a:t>Xiang Lisa Li, John </a:t>
            </a:r>
            <a:r>
              <a:rPr lang="en-GB" dirty="0" err="1">
                <a:latin typeface="Times New Roman" panose="02020603050405020304" pitchFamily="18" charset="0"/>
                <a:cs typeface="Times New Roman" panose="02020603050405020304" pitchFamily="18" charset="0"/>
              </a:rPr>
              <a:t>Thickstun</a:t>
            </a:r>
            <a:r>
              <a:rPr lang="en-GB" dirty="0">
                <a:latin typeface="Times New Roman" panose="02020603050405020304" pitchFamily="18" charset="0"/>
                <a:cs typeface="Times New Roman" panose="02020603050405020304" pitchFamily="18" charset="0"/>
              </a:rPr>
              <a:t>, Ishaan </a:t>
            </a:r>
            <a:r>
              <a:rPr lang="en-GB" dirty="0" err="1">
                <a:latin typeface="Times New Roman" panose="02020603050405020304" pitchFamily="18" charset="0"/>
                <a:cs typeface="Times New Roman" panose="02020603050405020304" pitchFamily="18" charset="0"/>
              </a:rPr>
              <a:t>Gulrajani</a:t>
            </a:r>
            <a:r>
              <a:rPr lang="en-GB" dirty="0">
                <a:latin typeface="Times New Roman" panose="02020603050405020304" pitchFamily="18" charset="0"/>
                <a:cs typeface="Times New Roman" panose="02020603050405020304" pitchFamily="18" charset="0"/>
              </a:rPr>
              <a:t>, Percy Liang, </a:t>
            </a:r>
            <a:r>
              <a:rPr lang="en-GB" dirty="0" err="1">
                <a:latin typeface="Times New Roman" panose="02020603050405020304" pitchFamily="18" charset="0"/>
                <a:cs typeface="Times New Roman" panose="02020603050405020304" pitchFamily="18" charset="0"/>
              </a:rPr>
              <a:t>Tatsunori</a:t>
            </a:r>
            <a:r>
              <a:rPr lang="en-GB" dirty="0">
                <a:latin typeface="Times New Roman" panose="02020603050405020304" pitchFamily="18" charset="0"/>
                <a:cs typeface="Times New Roman" panose="02020603050405020304" pitchFamily="18" charset="0"/>
              </a:rPr>
              <a:t> B. Hashimoto</a:t>
            </a: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2022,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2205.14217</a:t>
            </a:r>
          </a:p>
        </p:txBody>
      </p:sp>
      <p:pic>
        <p:nvPicPr>
          <p:cNvPr id="5" name="图片 4">
            <a:extLst>
              <a:ext uri="{FF2B5EF4-FFF2-40B4-BE49-F238E27FC236}">
                <a16:creationId xmlns:a16="http://schemas.microsoft.com/office/drawing/2014/main" id="{13F8A6A9-BC82-4543-A505-9F3CFA773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925" y="5429068"/>
            <a:ext cx="19713818" cy="4829077"/>
          </a:xfrm>
          <a:prstGeom prst="rect">
            <a:avLst/>
          </a:prstGeom>
        </p:spPr>
      </p:pic>
      <p:sp>
        <p:nvSpPr>
          <p:cNvPr id="9" name="文本框 8">
            <a:extLst>
              <a:ext uri="{FF2B5EF4-FFF2-40B4-BE49-F238E27FC236}">
                <a16:creationId xmlns:a16="http://schemas.microsoft.com/office/drawing/2014/main" id="{1E5C018F-61BE-445A-A95A-73154C6AD399}"/>
              </a:ext>
            </a:extLst>
          </p:cNvPr>
          <p:cNvSpPr txBox="1"/>
          <p:nvPr/>
        </p:nvSpPr>
        <p:spPr>
          <a:xfrm>
            <a:off x="1350394" y="2483229"/>
            <a:ext cx="2050190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This approach adds a Markov transition from discrete words to a vector in the forward process, parametrized by an isotropic Gaussian distribution centered on the concatenation of word embeddings. In the reverse process, there is a trainable rounding step to recover texts.</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4105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Text Domain—Controllable Generation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28</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Diffusion-LM Improves Controllable Text Generation</a:t>
            </a:r>
          </a:p>
          <a:p>
            <a:r>
              <a:rPr lang="en-GB" dirty="0">
                <a:latin typeface="Times New Roman" panose="02020603050405020304" pitchFamily="18" charset="0"/>
                <a:cs typeface="Times New Roman" panose="02020603050405020304" pitchFamily="18" charset="0"/>
              </a:rPr>
              <a:t>Xiang Lisa Li, John </a:t>
            </a:r>
            <a:r>
              <a:rPr lang="en-GB" dirty="0" err="1">
                <a:latin typeface="Times New Roman" panose="02020603050405020304" pitchFamily="18" charset="0"/>
                <a:cs typeface="Times New Roman" panose="02020603050405020304" pitchFamily="18" charset="0"/>
              </a:rPr>
              <a:t>Thickstun</a:t>
            </a:r>
            <a:r>
              <a:rPr lang="en-GB" dirty="0">
                <a:latin typeface="Times New Roman" panose="02020603050405020304" pitchFamily="18" charset="0"/>
                <a:cs typeface="Times New Roman" panose="02020603050405020304" pitchFamily="18" charset="0"/>
              </a:rPr>
              <a:t>, Ishaan </a:t>
            </a:r>
            <a:r>
              <a:rPr lang="en-GB" dirty="0" err="1">
                <a:latin typeface="Times New Roman" panose="02020603050405020304" pitchFamily="18" charset="0"/>
                <a:cs typeface="Times New Roman" panose="02020603050405020304" pitchFamily="18" charset="0"/>
              </a:rPr>
              <a:t>Gulrajani</a:t>
            </a:r>
            <a:r>
              <a:rPr lang="en-GB" dirty="0">
                <a:latin typeface="Times New Roman" panose="02020603050405020304" pitchFamily="18" charset="0"/>
                <a:cs typeface="Times New Roman" panose="02020603050405020304" pitchFamily="18" charset="0"/>
              </a:rPr>
              <a:t>, Percy Liang, </a:t>
            </a:r>
            <a:r>
              <a:rPr lang="en-GB" dirty="0" err="1">
                <a:latin typeface="Times New Roman" panose="02020603050405020304" pitchFamily="18" charset="0"/>
                <a:cs typeface="Times New Roman" panose="02020603050405020304" pitchFamily="18" charset="0"/>
              </a:rPr>
              <a:t>Tatsunori</a:t>
            </a:r>
            <a:r>
              <a:rPr lang="en-GB" dirty="0">
                <a:latin typeface="Times New Roman" panose="02020603050405020304" pitchFamily="18" charset="0"/>
                <a:cs typeface="Times New Roman" panose="02020603050405020304" pitchFamily="18" charset="0"/>
              </a:rPr>
              <a:t> B. Hashimoto</a:t>
            </a: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2022,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2205.14217</a:t>
            </a:r>
          </a:p>
        </p:txBody>
      </p:sp>
      <p:pic>
        <p:nvPicPr>
          <p:cNvPr id="6" name="图片 5">
            <a:extLst>
              <a:ext uri="{FF2B5EF4-FFF2-40B4-BE49-F238E27FC236}">
                <a16:creationId xmlns:a16="http://schemas.microsoft.com/office/drawing/2014/main" id="{F2E0EDEF-13E4-4B33-8B83-D455A575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733" y="2194892"/>
            <a:ext cx="20992533" cy="8063253"/>
          </a:xfrm>
          <a:prstGeom prst="rect">
            <a:avLst/>
          </a:prstGeom>
        </p:spPr>
      </p:pic>
    </p:spTree>
    <p:extLst>
      <p:ext uri="{BB962C8B-B14F-4D97-AF65-F5344CB8AC3E}">
        <p14:creationId xmlns:p14="http://schemas.microsoft.com/office/powerpoint/2010/main" val="38187587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1350395" y="3464845"/>
            <a:ext cx="18460258" cy="4616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Introduction</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Mathematical Details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Applications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Conclusion</a:t>
            </a:r>
            <a:endParaRPr dirty="0">
              <a:solidFill>
                <a:schemeClr val="bg2"/>
              </a:solidFill>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F2413BB1-7500-48C8-BB83-943E8F293878}"/>
              </a:ext>
            </a:extLst>
          </p:cNvPr>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7688969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Text Domain—</a:t>
            </a:r>
            <a:r>
              <a:rPr lang="en-US" altLang="zh-CN" dirty="0">
                <a:latin typeface="Times New Roman" panose="02020603050405020304" pitchFamily="18" charset="0"/>
                <a:cs typeface="Times New Roman" panose="02020603050405020304" pitchFamily="18" charset="0"/>
              </a:rPr>
              <a:t>Controllable Generation</a:t>
            </a:r>
            <a:endParaRPr 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29</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Diffusion-LM Improves Controllable Text Generation</a:t>
            </a:r>
          </a:p>
          <a:p>
            <a:r>
              <a:rPr lang="en-GB" dirty="0">
                <a:latin typeface="Times New Roman" panose="02020603050405020304" pitchFamily="18" charset="0"/>
                <a:cs typeface="Times New Roman" panose="02020603050405020304" pitchFamily="18" charset="0"/>
              </a:rPr>
              <a:t>Xiang Lisa Li, John </a:t>
            </a:r>
            <a:r>
              <a:rPr lang="en-GB" dirty="0" err="1">
                <a:latin typeface="Times New Roman" panose="02020603050405020304" pitchFamily="18" charset="0"/>
                <a:cs typeface="Times New Roman" panose="02020603050405020304" pitchFamily="18" charset="0"/>
              </a:rPr>
              <a:t>Thickstun</a:t>
            </a:r>
            <a:r>
              <a:rPr lang="en-GB" dirty="0">
                <a:latin typeface="Times New Roman" panose="02020603050405020304" pitchFamily="18" charset="0"/>
                <a:cs typeface="Times New Roman" panose="02020603050405020304" pitchFamily="18" charset="0"/>
              </a:rPr>
              <a:t>, Ishaan </a:t>
            </a:r>
            <a:r>
              <a:rPr lang="en-GB" dirty="0" err="1">
                <a:latin typeface="Times New Roman" panose="02020603050405020304" pitchFamily="18" charset="0"/>
                <a:cs typeface="Times New Roman" panose="02020603050405020304" pitchFamily="18" charset="0"/>
              </a:rPr>
              <a:t>Gulrajani</a:t>
            </a:r>
            <a:r>
              <a:rPr lang="en-GB" dirty="0">
                <a:latin typeface="Times New Roman" panose="02020603050405020304" pitchFamily="18" charset="0"/>
                <a:cs typeface="Times New Roman" panose="02020603050405020304" pitchFamily="18" charset="0"/>
              </a:rPr>
              <a:t>, Percy Liang, </a:t>
            </a:r>
            <a:r>
              <a:rPr lang="en-GB" dirty="0" err="1">
                <a:latin typeface="Times New Roman" panose="02020603050405020304" pitchFamily="18" charset="0"/>
                <a:cs typeface="Times New Roman" panose="02020603050405020304" pitchFamily="18" charset="0"/>
              </a:rPr>
              <a:t>Tatsunori</a:t>
            </a:r>
            <a:r>
              <a:rPr lang="en-GB" dirty="0">
                <a:latin typeface="Times New Roman" panose="02020603050405020304" pitchFamily="18" charset="0"/>
                <a:cs typeface="Times New Roman" panose="02020603050405020304" pitchFamily="18" charset="0"/>
              </a:rPr>
              <a:t> B. Hashimoto</a:t>
            </a:r>
          </a:p>
          <a:p>
            <a:r>
              <a:rPr lang="en-GB" dirty="0" err="1">
                <a:latin typeface="Times New Roman" panose="02020603050405020304" pitchFamily="18" charset="0"/>
                <a:cs typeface="Times New Roman" panose="02020603050405020304" pitchFamily="18" charset="0"/>
              </a:rPr>
              <a:t>NeurIPS</a:t>
            </a:r>
            <a:r>
              <a:rPr lang="en-GB" dirty="0">
                <a:latin typeface="Times New Roman" panose="02020603050405020304" pitchFamily="18" charset="0"/>
                <a:cs typeface="Times New Roman" panose="02020603050405020304" pitchFamily="18" charset="0"/>
              </a:rPr>
              <a:t>, 2022,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2205.14217</a:t>
            </a:r>
          </a:p>
        </p:txBody>
      </p:sp>
      <p:pic>
        <p:nvPicPr>
          <p:cNvPr id="6" name="图片 5">
            <a:extLst>
              <a:ext uri="{FF2B5EF4-FFF2-40B4-BE49-F238E27FC236}">
                <a16:creationId xmlns:a16="http://schemas.microsoft.com/office/drawing/2014/main" id="{AE8DBB23-F270-4F10-89DF-93081BB2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47" y="2549486"/>
            <a:ext cx="18804305" cy="7656039"/>
          </a:xfrm>
          <a:prstGeom prst="rect">
            <a:avLst/>
          </a:prstGeom>
        </p:spPr>
      </p:pic>
    </p:spTree>
    <p:extLst>
      <p:ext uri="{BB962C8B-B14F-4D97-AF65-F5344CB8AC3E}">
        <p14:creationId xmlns:p14="http://schemas.microsoft.com/office/powerpoint/2010/main" val="12539635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Text Domain—Text Modeling</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30</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Latent Diffusion Energy-Based Model for Interpretable Text Modeling</a:t>
            </a:r>
          </a:p>
          <a:p>
            <a:r>
              <a:rPr lang="en-GB" dirty="0" err="1">
                <a:latin typeface="Times New Roman" panose="02020603050405020304" pitchFamily="18" charset="0"/>
                <a:cs typeface="Times New Roman" panose="02020603050405020304" pitchFamily="18" charset="0"/>
              </a:rPr>
              <a:t>Peiyu</a:t>
            </a:r>
            <a:r>
              <a:rPr lang="en-GB" dirty="0">
                <a:latin typeface="Times New Roman" panose="02020603050405020304" pitchFamily="18" charset="0"/>
                <a:cs typeface="Times New Roman" panose="02020603050405020304" pitchFamily="18" charset="0"/>
              </a:rPr>
              <a:t> Yu, </a:t>
            </a:r>
            <a:r>
              <a:rPr lang="en-GB" dirty="0" err="1">
                <a:latin typeface="Times New Roman" panose="02020603050405020304" pitchFamily="18" charset="0"/>
                <a:cs typeface="Times New Roman" panose="02020603050405020304" pitchFamily="18" charset="0"/>
              </a:rPr>
              <a:t>Sirui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Xie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Xiaojian</a:t>
            </a:r>
            <a:r>
              <a:rPr lang="en-GB" dirty="0">
                <a:latin typeface="Times New Roman" panose="02020603050405020304" pitchFamily="18" charset="0"/>
                <a:cs typeface="Times New Roman" panose="02020603050405020304" pitchFamily="18" charset="0"/>
              </a:rPr>
              <a:t> Ma, </a:t>
            </a:r>
            <a:r>
              <a:rPr lang="en-GB" dirty="0" err="1">
                <a:latin typeface="Times New Roman" panose="02020603050405020304" pitchFamily="18" charset="0"/>
                <a:cs typeface="Times New Roman" panose="02020603050405020304" pitchFamily="18" charset="0"/>
              </a:rPr>
              <a:t>Baoxiong</a:t>
            </a:r>
            <a:r>
              <a:rPr lang="en-GB" dirty="0">
                <a:latin typeface="Times New Roman" panose="02020603050405020304" pitchFamily="18" charset="0"/>
                <a:cs typeface="Times New Roman" panose="02020603050405020304" pitchFamily="18" charset="0"/>
              </a:rPr>
              <a:t> Jia, Bo Pang, </a:t>
            </a:r>
            <a:r>
              <a:rPr lang="en-GB" dirty="0" err="1">
                <a:latin typeface="Times New Roman" panose="02020603050405020304" pitchFamily="18" charset="0"/>
                <a:cs typeface="Times New Roman" panose="02020603050405020304" pitchFamily="18" charset="0"/>
              </a:rPr>
              <a:t>Ruiqi</a:t>
            </a:r>
            <a:r>
              <a:rPr lang="en-GB" dirty="0">
                <a:latin typeface="Times New Roman" panose="02020603050405020304" pitchFamily="18" charset="0"/>
                <a:cs typeface="Times New Roman" panose="02020603050405020304" pitchFamily="18" charset="0"/>
              </a:rPr>
              <a:t> Gao, </a:t>
            </a:r>
            <a:r>
              <a:rPr lang="en-GB" dirty="0" err="1">
                <a:latin typeface="Times New Roman" panose="02020603050405020304" pitchFamily="18" charset="0"/>
                <a:cs typeface="Times New Roman" panose="02020603050405020304" pitchFamily="18" charset="0"/>
              </a:rPr>
              <a:t>Yixin</a:t>
            </a:r>
            <a:r>
              <a:rPr lang="en-GB" dirty="0">
                <a:latin typeface="Times New Roman" panose="02020603050405020304" pitchFamily="18" charset="0"/>
                <a:cs typeface="Times New Roman" panose="02020603050405020304" pitchFamily="18" charset="0"/>
              </a:rPr>
              <a:t> Zhu, Song-Chun Zhu, Ying </a:t>
            </a:r>
            <a:r>
              <a:rPr lang="en-GB" dirty="0" err="1">
                <a:latin typeface="Times New Roman" panose="02020603050405020304" pitchFamily="18" charset="0"/>
                <a:cs typeface="Times New Roman" panose="02020603050405020304" pitchFamily="18" charset="0"/>
              </a:rPr>
              <a:t>Nian</a:t>
            </a:r>
            <a:r>
              <a:rPr lang="en-GB" dirty="0">
                <a:latin typeface="Times New Roman" panose="02020603050405020304" pitchFamily="18" charset="0"/>
                <a:cs typeface="Times New Roman" panose="02020603050405020304" pitchFamily="18" charset="0"/>
              </a:rPr>
              <a:t> Wu</a:t>
            </a:r>
          </a:p>
          <a:p>
            <a:r>
              <a:rPr lang="en-GB" dirty="0">
                <a:latin typeface="Times New Roman" panose="02020603050405020304" pitchFamily="18" charset="0"/>
                <a:cs typeface="Times New Roman" panose="02020603050405020304" pitchFamily="18" charset="0"/>
              </a:rPr>
              <a:t>ICML, 2022,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2206.05895</a:t>
            </a:r>
          </a:p>
        </p:txBody>
      </p:sp>
      <p:pic>
        <p:nvPicPr>
          <p:cNvPr id="6" name="图片 5">
            <a:extLst>
              <a:ext uri="{FF2B5EF4-FFF2-40B4-BE49-F238E27FC236}">
                <a16:creationId xmlns:a16="http://schemas.microsoft.com/office/drawing/2014/main" id="{549413CE-3C86-4ED3-B65F-C7561814D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94" y="2194892"/>
            <a:ext cx="9628094" cy="8307125"/>
          </a:xfrm>
          <a:prstGeom prst="rect">
            <a:avLst/>
          </a:prstGeom>
        </p:spPr>
      </p:pic>
      <p:pic>
        <p:nvPicPr>
          <p:cNvPr id="8" name="图片 7">
            <a:extLst>
              <a:ext uri="{FF2B5EF4-FFF2-40B4-BE49-F238E27FC236}">
                <a16:creationId xmlns:a16="http://schemas.microsoft.com/office/drawing/2014/main" id="{97AF8F0D-B0C7-41E4-9782-3FE0A954F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10" y="2194892"/>
            <a:ext cx="9951427" cy="8283185"/>
          </a:xfrm>
          <a:prstGeom prst="rect">
            <a:avLst/>
          </a:prstGeom>
        </p:spPr>
      </p:pic>
    </p:spTree>
    <p:extLst>
      <p:ext uri="{BB962C8B-B14F-4D97-AF65-F5344CB8AC3E}">
        <p14:creationId xmlns:p14="http://schemas.microsoft.com/office/powerpoint/2010/main" val="213176373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 Text-to-Image—DALL-E 2</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31</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Hierarchical Text-Conditional Image Generation with CLIP </a:t>
            </a:r>
            <a:r>
              <a:rPr lang="en-US" dirty="0" err="1">
                <a:latin typeface="Times New Roman" panose="02020603050405020304" pitchFamily="18" charset="0"/>
                <a:cs typeface="Times New Roman" panose="02020603050405020304" pitchFamily="18" charset="0"/>
              </a:rPr>
              <a:t>Latents</a:t>
            </a:r>
            <a:endParaRPr lang="en-US"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OpenAI</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2204.06125</a:t>
            </a:r>
          </a:p>
        </p:txBody>
      </p:sp>
      <p:pic>
        <p:nvPicPr>
          <p:cNvPr id="14" name="图片 13">
            <a:extLst>
              <a:ext uri="{FF2B5EF4-FFF2-40B4-BE49-F238E27FC236}">
                <a16:creationId xmlns:a16="http://schemas.microsoft.com/office/drawing/2014/main" id="{0F8876CC-9EAA-487A-B5FD-81E2F396D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388" y="2102838"/>
            <a:ext cx="16513224" cy="8595924"/>
          </a:xfrm>
          <a:prstGeom prst="rect">
            <a:avLst/>
          </a:prstGeom>
        </p:spPr>
      </p:pic>
    </p:spTree>
    <p:extLst>
      <p:ext uri="{BB962C8B-B14F-4D97-AF65-F5344CB8AC3E}">
        <p14:creationId xmlns:p14="http://schemas.microsoft.com/office/powerpoint/2010/main" val="19894950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 Text-to-Image—DALL-E 2</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32</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Hierarchical Text-Conditional Image Generation with CLIP </a:t>
            </a:r>
            <a:r>
              <a:rPr lang="en-US" dirty="0" err="1">
                <a:latin typeface="Times New Roman" panose="02020603050405020304" pitchFamily="18" charset="0"/>
                <a:cs typeface="Times New Roman" panose="02020603050405020304" pitchFamily="18" charset="0"/>
              </a:rPr>
              <a:t>Latents</a:t>
            </a:r>
            <a:endParaRPr lang="en-US"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OpenAI</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2204.06125</a:t>
            </a:r>
          </a:p>
        </p:txBody>
      </p:sp>
      <p:pic>
        <p:nvPicPr>
          <p:cNvPr id="7" name="图片 6">
            <a:extLst>
              <a:ext uri="{FF2B5EF4-FFF2-40B4-BE49-F238E27FC236}">
                <a16:creationId xmlns:a16="http://schemas.microsoft.com/office/drawing/2014/main" id="{EF36B9E3-582F-47F1-ADF7-C76CDDD81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19" y="2194892"/>
            <a:ext cx="22931961" cy="8337176"/>
          </a:xfrm>
          <a:prstGeom prst="rect">
            <a:avLst/>
          </a:prstGeom>
        </p:spPr>
      </p:pic>
    </p:spTree>
    <p:extLst>
      <p:ext uri="{BB962C8B-B14F-4D97-AF65-F5344CB8AC3E}">
        <p14:creationId xmlns:p14="http://schemas.microsoft.com/office/powerpoint/2010/main" val="213232268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 Text-to-Image—Imagen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33</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Photorealistic Text-to-Image Diffusion Models with Deep Language Understanding</a:t>
            </a:r>
          </a:p>
          <a:p>
            <a:r>
              <a:rPr lang="en-GB" dirty="0">
                <a:latin typeface="Times New Roman" panose="02020603050405020304" pitchFamily="18" charset="0"/>
                <a:cs typeface="Times New Roman" panose="02020603050405020304" pitchFamily="18" charset="0"/>
              </a:rPr>
              <a:t>Google Research, Brain Team</a:t>
            </a:r>
          </a:p>
          <a:p>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2205.11487</a:t>
            </a:r>
          </a:p>
        </p:txBody>
      </p:sp>
      <p:pic>
        <p:nvPicPr>
          <p:cNvPr id="14" name="图片 13">
            <a:extLst>
              <a:ext uri="{FF2B5EF4-FFF2-40B4-BE49-F238E27FC236}">
                <a16:creationId xmlns:a16="http://schemas.microsoft.com/office/drawing/2014/main" id="{8934CBB0-C162-4171-8836-A3B8BD0BB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566" y="1971727"/>
            <a:ext cx="9004867" cy="8588393"/>
          </a:xfrm>
          <a:prstGeom prst="rect">
            <a:avLst/>
          </a:prstGeom>
        </p:spPr>
      </p:pic>
    </p:spTree>
    <p:extLst>
      <p:ext uri="{BB962C8B-B14F-4D97-AF65-F5344CB8AC3E}">
        <p14:creationId xmlns:p14="http://schemas.microsoft.com/office/powerpoint/2010/main" val="104299591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 Text-to-Image—Imagen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34</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文本框 8">
            <a:extLst>
              <a:ext uri="{FF2B5EF4-FFF2-40B4-BE49-F238E27FC236}">
                <a16:creationId xmlns:a16="http://schemas.microsoft.com/office/drawing/2014/main" id="{CFFD60D2-B602-48C0-AF2C-5436E5F4309C}"/>
              </a:ext>
            </a:extLst>
          </p:cNvPr>
          <p:cNvSpPr txBox="1"/>
          <p:nvPr/>
        </p:nvSpPr>
        <p:spPr>
          <a:xfrm>
            <a:off x="1350394" y="10560120"/>
            <a:ext cx="21837852" cy="1846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Photorealistic Text-to-Image Diffusion Models with Deep Language Understanding</a:t>
            </a:r>
          </a:p>
          <a:p>
            <a:r>
              <a:rPr lang="en-GB" dirty="0">
                <a:latin typeface="Times New Roman" panose="02020603050405020304" pitchFamily="18" charset="0"/>
                <a:cs typeface="Times New Roman" panose="02020603050405020304" pitchFamily="18" charset="0"/>
              </a:rPr>
              <a:t>Google Research, Brain Team</a:t>
            </a:r>
          </a:p>
          <a:p>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2205.11487</a:t>
            </a:r>
          </a:p>
        </p:txBody>
      </p:sp>
      <p:pic>
        <p:nvPicPr>
          <p:cNvPr id="5" name="图片 4">
            <a:extLst>
              <a:ext uri="{FF2B5EF4-FFF2-40B4-BE49-F238E27FC236}">
                <a16:creationId xmlns:a16="http://schemas.microsoft.com/office/drawing/2014/main" id="{99284366-549C-45AE-8CBE-4EE8C7B2D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254" y="2027433"/>
            <a:ext cx="21711491" cy="8473140"/>
          </a:xfrm>
          <a:prstGeom prst="rect">
            <a:avLst/>
          </a:prstGeom>
        </p:spPr>
      </p:pic>
    </p:spTree>
    <p:extLst>
      <p:ext uri="{BB962C8B-B14F-4D97-AF65-F5344CB8AC3E}">
        <p14:creationId xmlns:p14="http://schemas.microsoft.com/office/powerpoint/2010/main" val="189617128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1350395" y="3464845"/>
            <a:ext cx="18460258" cy="4616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Introduction</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Mathematical Details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Applications</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F2413BB1-7500-48C8-BB83-943E8F293878}"/>
              </a:ext>
            </a:extLst>
          </p:cNvPr>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35337146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Conclusion</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36</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8439B65A-03E0-4D2F-B29A-4241D393CA9A}"/>
              </a:ext>
            </a:extLst>
          </p:cNvPr>
          <p:cNvSpPr txBox="1"/>
          <p:nvPr/>
        </p:nvSpPr>
        <p:spPr>
          <a:xfrm>
            <a:off x="1350395" y="3332996"/>
            <a:ext cx="20720712" cy="7227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571500" indent="-571500" algn="l" defTabSz="1828800">
              <a:buFont typeface="Arial" panose="020B0604020202020204" pitchFamily="34" charset="0"/>
              <a:buChar char="•"/>
            </a:pPr>
            <a:r>
              <a:rPr lang="en-US" altLang="zh-CN" sz="4800" dirty="0">
                <a:solidFill>
                  <a:srgbClr val="000000"/>
                </a:solidFill>
                <a:latin typeface="Times New Roman" panose="02020603050405020304" pitchFamily="18" charset="0"/>
                <a:cs typeface="Times New Roman" panose="02020603050405020304" pitchFamily="18" charset="0"/>
              </a:rPr>
              <a:t>Diffusion models have shown great success in both image generation and text generation. </a:t>
            </a:r>
          </a:p>
          <a:p>
            <a:pPr algn="l" defTabSz="1828800"/>
            <a:endParaRPr lang="en-US" altLang="zh-CN" sz="4800" dirty="0">
              <a:solidFill>
                <a:srgbClr val="000000"/>
              </a:solidFill>
              <a:latin typeface="Times New Roman" panose="02020603050405020304" pitchFamily="18" charset="0"/>
              <a:cs typeface="Times New Roman" panose="02020603050405020304" pitchFamily="18" charset="0"/>
            </a:endParaRPr>
          </a:p>
          <a:p>
            <a:pPr marL="571500" indent="-571500" algn="l" defTabSz="1828800">
              <a:buFont typeface="Arial" panose="020B0604020202020204" pitchFamily="34" charset="0"/>
              <a:buChar char="•"/>
            </a:pPr>
            <a:r>
              <a:rPr lang="en-US" altLang="zh-CN" sz="4800" dirty="0">
                <a:solidFill>
                  <a:srgbClr val="000000"/>
                </a:solidFill>
                <a:latin typeface="Times New Roman" panose="02020603050405020304" pitchFamily="18" charset="0"/>
                <a:cs typeface="Times New Roman" panose="02020603050405020304" pitchFamily="18" charset="0"/>
              </a:rPr>
              <a:t>The basic diffusion model can be coupled with other conditions to have more applications.</a:t>
            </a:r>
          </a:p>
          <a:p>
            <a:pPr marL="571500" indent="-571500" algn="l" defTabSz="1828800">
              <a:buFont typeface="Arial" panose="020B0604020202020204" pitchFamily="34" charset="0"/>
              <a:buChar char="•"/>
            </a:pPr>
            <a:endParaRPr lang="en-US" altLang="zh-CN" sz="4800" dirty="0">
              <a:solidFill>
                <a:srgbClr val="000000"/>
              </a:solidFill>
              <a:latin typeface="Times New Roman" panose="02020603050405020304" pitchFamily="18" charset="0"/>
              <a:cs typeface="Times New Roman" panose="02020603050405020304" pitchFamily="18" charset="0"/>
            </a:endParaRPr>
          </a:p>
          <a:p>
            <a:pPr marL="571500" indent="-571500" algn="l" defTabSz="1828800">
              <a:buFont typeface="Arial" panose="020B0604020202020204" pitchFamily="34" charset="0"/>
              <a:buChar char="•"/>
            </a:pPr>
            <a:r>
              <a:rPr lang="en-US" altLang="zh-CN" sz="4800" dirty="0">
                <a:solidFill>
                  <a:srgbClr val="000000"/>
                </a:solidFill>
                <a:latin typeface="Times New Roman" panose="02020603050405020304" pitchFamily="18" charset="0"/>
                <a:cs typeface="Times New Roman" panose="02020603050405020304" pitchFamily="18" charset="0"/>
              </a:rPr>
              <a:t>Compared to diffusion models in image domain, the intermediate </a:t>
            </a:r>
            <a:r>
              <a:rPr lang="en-US" altLang="zh-CN" sz="4800" dirty="0" err="1">
                <a:solidFill>
                  <a:srgbClr val="000000"/>
                </a:solidFill>
                <a:latin typeface="Times New Roman" panose="02020603050405020304" pitchFamily="18" charset="0"/>
                <a:cs typeface="Times New Roman" panose="02020603050405020304" pitchFamily="18" charset="0"/>
              </a:rPr>
              <a:t>latents</a:t>
            </a:r>
            <a:r>
              <a:rPr lang="en-US" altLang="zh-CN" sz="4800" dirty="0">
                <a:solidFill>
                  <a:srgbClr val="000000"/>
                </a:solidFill>
                <a:latin typeface="Times New Roman" panose="02020603050405020304" pitchFamily="18" charset="0"/>
                <a:cs typeface="Times New Roman" panose="02020603050405020304" pitchFamily="18" charset="0"/>
              </a:rPr>
              <a:t> in text domain cannot be naturally converted to meaningful texts. This makes it difficult to know what is happening to the original text during the diffusion process.</a:t>
            </a:r>
          </a:p>
        </p:txBody>
      </p:sp>
    </p:spTree>
    <p:extLst>
      <p:ext uri="{BB962C8B-B14F-4D97-AF65-F5344CB8AC3E}">
        <p14:creationId xmlns:p14="http://schemas.microsoft.com/office/powerpoint/2010/main" val="17157242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文本框 3"/>
          <p:cNvSpPr txBox="1"/>
          <p:nvPr/>
        </p:nvSpPr>
        <p:spPr>
          <a:xfrm>
            <a:off x="2837582" y="4965398"/>
            <a:ext cx="18460258" cy="1292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defRPr sz="7200" b="1">
                <a:solidFill>
                  <a:srgbClr val="000000"/>
                </a:solidFill>
              </a:defRPr>
            </a:pPr>
            <a:r>
              <a:rPr lang="en-US" dirty="0">
                <a:latin typeface="Times New Roman" panose="02020603050405020304" pitchFamily="18" charset="0"/>
                <a:cs typeface="Times New Roman" panose="02020603050405020304" pitchFamily="18" charset="0"/>
              </a:rPr>
              <a:t>Thank </a:t>
            </a:r>
            <a:r>
              <a:rPr lang="en-US">
                <a:latin typeface="Times New Roman" panose="02020603050405020304" pitchFamily="18" charset="0"/>
                <a:cs typeface="Times New Roman" panose="02020603050405020304" pitchFamily="18" charset="0"/>
              </a:rPr>
              <a:t>you for </a:t>
            </a:r>
            <a:r>
              <a:rPr lang="en-US" dirty="0">
                <a:latin typeface="Times New Roman" panose="02020603050405020304" pitchFamily="18" charset="0"/>
                <a:cs typeface="Times New Roman" panose="02020603050405020304" pitchFamily="18" charset="0"/>
              </a:rPr>
              <a:t>listening!</a:t>
            </a:r>
            <a:endParaRPr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8CBC9914-B988-435C-9A6C-961FD6F0AD89}"/>
              </a:ext>
            </a:extLst>
          </p:cNvPr>
          <p:cNvSpPr>
            <a:spLocks noGrp="1"/>
          </p:cNvSpPr>
          <p:nvPr>
            <p:ph type="sldNum" sz="quarter" idx="2"/>
          </p:nvPr>
        </p:nvSpPr>
        <p:spPr/>
        <p:txBody>
          <a:bodyPr/>
          <a:lstStyle/>
          <a:p>
            <a:fld id="{86CB4B4D-7CA3-9044-876B-883B54F8677D}" type="slidenum">
              <a:rPr lang="en-US" altLang="zh-CN" smtClean="0"/>
              <a:t>37</a:t>
            </a:fld>
            <a:endParaRPr lang="zh-CN" altLang="en-US"/>
          </a:p>
        </p:txBody>
      </p:sp>
    </p:spTree>
    <p:extLst>
      <p:ext uri="{BB962C8B-B14F-4D97-AF65-F5344CB8AC3E}">
        <p14:creationId xmlns:p14="http://schemas.microsoft.com/office/powerpoint/2010/main" val="4573657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altLang="zh-CN" dirty="0">
                <a:latin typeface="Times New Roman" panose="02020603050405020304" pitchFamily="18" charset="0"/>
                <a:cs typeface="Times New Roman" panose="02020603050405020304" pitchFamily="18" charset="0"/>
              </a:rPr>
              <a:t>Generative Models</a:t>
            </a:r>
            <a:endParaRPr lang="en-US" dirty="0">
              <a:latin typeface="Times New Roman" panose="02020603050405020304" pitchFamily="18" charset="0"/>
              <a:cs typeface="Times New Roman" panose="02020603050405020304" pitchFamily="18" charset="0"/>
            </a:endParaRPr>
          </a:p>
        </p:txBody>
      </p:sp>
      <p:sp>
        <p:nvSpPr>
          <p:cNvPr id="174" name="文本框 8"/>
          <p:cNvSpPr txBox="1"/>
          <p:nvPr/>
        </p:nvSpPr>
        <p:spPr>
          <a:xfrm>
            <a:off x="1350394" y="10112250"/>
            <a:ext cx="20848321"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3</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3379507-47B3-4974-AD10-0F5394A3CA8E}"/>
                  </a:ext>
                </a:extLst>
              </p:cNvPr>
              <p:cNvSpPr txBox="1"/>
              <p:nvPr/>
            </p:nvSpPr>
            <p:spPr>
              <a:xfrm>
                <a:off x="1350394" y="2641948"/>
                <a:ext cx="20848320"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b="1" i="1" dirty="0">
                    <a:solidFill>
                      <a:srgbClr val="000000"/>
                    </a:solidFill>
                    <a:latin typeface="Times New Roman" panose="02020603050405020304" pitchFamily="18" charset="0"/>
                    <a:cs typeface="Times New Roman" panose="02020603050405020304" pitchFamily="18" charset="0"/>
                  </a:rPr>
                  <a:t>Generative Models</a:t>
                </a:r>
                <a:r>
                  <a:rPr lang="en-US" altLang="zh-CN" sz="4000" dirty="0">
                    <a:solidFill>
                      <a:srgbClr val="000000"/>
                    </a:solidFill>
                    <a:latin typeface="Times New Roman" panose="02020603050405020304" pitchFamily="18" charset="0"/>
                    <a:cs typeface="Times New Roman" panose="02020603050405020304" pitchFamily="18" charset="0"/>
                  </a:rPr>
                  <a:t>: Given observed samples </a:t>
                </a:r>
                <a:r>
                  <a:rPr lang="en-US" altLang="zh-CN" sz="4000" b="1" i="1" dirty="0">
                    <a:solidFill>
                      <a:srgbClr val="000000"/>
                    </a:solidFill>
                    <a:latin typeface="Times New Roman" panose="02020603050405020304" pitchFamily="18" charset="0"/>
                    <a:cs typeface="Times New Roman" panose="02020603050405020304" pitchFamily="18" charset="0"/>
                  </a:rPr>
                  <a:t>x </a:t>
                </a:r>
                <a:r>
                  <a:rPr lang="en-US" altLang="zh-CN" sz="4000" dirty="0">
                    <a:solidFill>
                      <a:srgbClr val="000000"/>
                    </a:solidFill>
                    <a:latin typeface="Times New Roman" panose="02020603050405020304" pitchFamily="18" charset="0"/>
                    <a:cs typeface="Times New Roman" panose="02020603050405020304" pitchFamily="18" charset="0"/>
                  </a:rPr>
                  <a:t>from a distribution of interest, the goal of a generative model is to learn to model its true data distribution </a:t>
                </a:r>
                <a14:m>
                  <m:oMath xmlns:m="http://schemas.openxmlformats.org/officeDocument/2006/math">
                    <m:r>
                      <m:rPr>
                        <m:nor/>
                      </m:rPr>
                      <a:rPr lang="en-US" altLang="zh-CN" sz="4000" b="0" i="1" smtClean="0">
                        <a:solidFill>
                          <a:srgbClr val="000000"/>
                        </a:solidFill>
                        <a:latin typeface="Times New Roman" panose="02020603050405020304" pitchFamily="18" charset="0"/>
                        <a:cs typeface="Times New Roman" panose="02020603050405020304" pitchFamily="18" charset="0"/>
                      </a:rPr>
                      <m:t>p</m:t>
                    </m:r>
                    <m:r>
                      <m:rPr>
                        <m:nor/>
                      </m:rPr>
                      <a:rPr lang="en-US" altLang="zh-CN" sz="4000" b="0" i="1" smtClean="0">
                        <a:solidFill>
                          <a:srgbClr val="000000"/>
                        </a:solidFill>
                        <a:latin typeface="Times New Roman" panose="02020603050405020304" pitchFamily="18" charset="0"/>
                        <a:cs typeface="Times New Roman" panose="02020603050405020304" pitchFamily="18" charset="0"/>
                      </a:rPr>
                      <m:t>(</m:t>
                    </m:r>
                    <m:r>
                      <m:rPr>
                        <m:nor/>
                      </m:rPr>
                      <a:rPr lang="en-US" altLang="zh-CN" sz="4000" b="1" i="1" smtClean="0">
                        <a:solidFill>
                          <a:srgbClr val="000000"/>
                        </a:solidFill>
                        <a:latin typeface="Times New Roman" panose="02020603050405020304" pitchFamily="18" charset="0"/>
                        <a:cs typeface="Times New Roman" panose="02020603050405020304" pitchFamily="18" charset="0"/>
                      </a:rPr>
                      <m:t>x</m:t>
                    </m:r>
                    <m:r>
                      <m:rPr>
                        <m:nor/>
                      </m:rPr>
                      <a:rPr lang="en-US" altLang="zh-CN" sz="4000" b="0" i="1" smtClean="0">
                        <a:solidFill>
                          <a:srgbClr val="000000"/>
                        </a:solidFill>
                        <a:latin typeface="Times New Roman" panose="02020603050405020304" pitchFamily="18" charset="0"/>
                        <a:cs typeface="Times New Roman" panose="02020603050405020304" pitchFamily="18" charset="0"/>
                      </a:rPr>
                      <m:t>)</m:t>
                    </m:r>
                  </m:oMath>
                </a14:m>
                <a:r>
                  <a:rPr lang="en-US" altLang="zh-CN" sz="4000" dirty="0">
                    <a:solidFill>
                      <a:srgbClr val="000000"/>
                    </a:solidFill>
                    <a:latin typeface="Times New Roman" panose="02020603050405020304" pitchFamily="18" charset="0"/>
                    <a:cs typeface="Times New Roman" panose="02020603050405020304" pitchFamily="18" charset="0"/>
                  </a:rPr>
                  <a:t>. Once learned, we can generate new samples from our approximate model at will. Furthermore, under some formulations, we are able to use the learned model to evaluate the likelihood of observed or sampled data as well.</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3379507-47B3-4974-AD10-0F5394A3CA8E}"/>
                  </a:ext>
                </a:extLst>
              </p:cNvPr>
              <p:cNvSpPr txBox="1">
                <a:spLocks noRot="1" noChangeAspect="1" noMove="1" noResize="1" noEditPoints="1" noAdjustHandles="1" noChangeArrowheads="1" noChangeShapeType="1" noTextEdit="1"/>
              </p:cNvSpPr>
              <p:nvPr/>
            </p:nvSpPr>
            <p:spPr>
              <a:xfrm>
                <a:off x="1350394" y="2641948"/>
                <a:ext cx="20848320" cy="2564805"/>
              </a:xfrm>
              <a:prstGeom prst="rect">
                <a:avLst/>
              </a:prstGeom>
              <a:blipFill>
                <a:blip r:embed="rId2"/>
                <a:stretch>
                  <a:fillRect l="-1257" t="-4038" r="-1579" b="-9026"/>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D32D61-CDD8-4F21-8935-BD867C606736}"/>
                  </a:ext>
                </a:extLst>
              </p:cNvPr>
              <p:cNvSpPr txBox="1"/>
              <p:nvPr/>
            </p:nvSpPr>
            <p:spPr>
              <a:xfrm>
                <a:off x="1350394" y="5883374"/>
                <a:ext cx="2050190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b="1" i="1" dirty="0">
                    <a:solidFill>
                      <a:srgbClr val="000000"/>
                    </a:solidFill>
                    <a:latin typeface="Times New Roman" panose="02020603050405020304" pitchFamily="18" charset="0"/>
                    <a:cs typeface="Times New Roman" panose="02020603050405020304" pitchFamily="18" charset="0"/>
                  </a:rPr>
                  <a:t>Variational Autoencoder</a:t>
                </a:r>
                <a:r>
                  <a:rPr lang="en-US" altLang="zh-CN" sz="4000" dirty="0">
                    <a:solidFill>
                      <a:srgbClr val="000000"/>
                    </a:solidFill>
                    <a:latin typeface="Times New Roman" panose="02020603050405020304" pitchFamily="18" charset="0"/>
                    <a:cs typeface="Times New Roman" panose="02020603050405020304" pitchFamily="18" charset="0"/>
                  </a:rPr>
                  <a:t>: A generative model maximizes the Evidence Lower Bound (ELBO, a lower bound of the likelihood </a:t>
                </a:r>
                <a14:m>
                  <m:oMath xmlns:m="http://schemas.openxmlformats.org/officeDocument/2006/math">
                    <m:r>
                      <m:rPr>
                        <m:nor/>
                      </m:rPr>
                      <a:rPr lang="en-US" altLang="zh-CN" sz="4000" b="0" i="1" smtClean="0">
                        <a:solidFill>
                          <a:srgbClr val="000000"/>
                        </a:solidFill>
                        <a:latin typeface="Times New Roman" panose="02020603050405020304" pitchFamily="18" charset="0"/>
                        <a:cs typeface="Times New Roman" panose="02020603050405020304" pitchFamily="18" charset="0"/>
                      </a:rPr>
                      <m:t>p</m:t>
                    </m:r>
                    <m:r>
                      <m:rPr>
                        <m:nor/>
                      </m:rPr>
                      <a:rPr lang="en-US" altLang="zh-CN" sz="4000" b="0" i="1" smtClean="0">
                        <a:solidFill>
                          <a:srgbClr val="000000"/>
                        </a:solidFill>
                        <a:latin typeface="Times New Roman" panose="02020603050405020304" pitchFamily="18" charset="0"/>
                        <a:cs typeface="Times New Roman" panose="02020603050405020304" pitchFamily="18" charset="0"/>
                      </a:rPr>
                      <m:t>(</m:t>
                    </m:r>
                    <m:r>
                      <m:rPr>
                        <m:nor/>
                      </m:rPr>
                      <a:rPr lang="en-US" altLang="zh-CN" sz="4000" b="1" i="1" smtClean="0">
                        <a:solidFill>
                          <a:srgbClr val="000000"/>
                        </a:solidFill>
                        <a:latin typeface="Times New Roman" panose="02020603050405020304" pitchFamily="18" charset="0"/>
                        <a:cs typeface="Times New Roman" panose="02020603050405020304" pitchFamily="18" charset="0"/>
                      </a:rPr>
                      <m:t>x</m:t>
                    </m:r>
                    <m:r>
                      <m:rPr>
                        <m:nor/>
                      </m:rPr>
                      <a:rPr lang="en-US" altLang="zh-CN" sz="4000" b="0" i="1" smtClean="0">
                        <a:solidFill>
                          <a:srgbClr val="000000"/>
                        </a:solidFill>
                        <a:latin typeface="Times New Roman" panose="02020603050405020304" pitchFamily="18" charset="0"/>
                        <a:cs typeface="Times New Roman" panose="02020603050405020304" pitchFamily="18" charset="0"/>
                      </a:rPr>
                      <m:t>)</m:t>
                    </m:r>
                  </m:oMath>
                </a14:m>
                <a:r>
                  <a:rPr lang="en-US" altLang="zh-CN" sz="4000" dirty="0">
                    <a:solidFill>
                      <a:srgbClr val="000000"/>
                    </a:solidFill>
                    <a:latin typeface="Times New Roman" panose="02020603050405020304" pitchFamily="18" charset="0"/>
                    <a:cs typeface="Times New Roman" panose="02020603050405020304" pitchFamily="18" charset="0"/>
                  </a:rPr>
                  <a:t>), because of the difficulty of directly maximizing</a:t>
                </a:r>
                <a:r>
                  <a:rPr lang="zh-CN" altLang="en-US" sz="4000" dirty="0">
                    <a:solidFill>
                      <a:srgbClr val="000000"/>
                    </a:solidFill>
                    <a:latin typeface="Times New Roman" panose="02020603050405020304" pitchFamily="18" charset="0"/>
                    <a:cs typeface="Times New Roman" panose="02020603050405020304" pitchFamily="18" charset="0"/>
                  </a:rPr>
                  <a:t> </a:t>
                </a:r>
                <a:r>
                  <a:rPr lang="en-US" altLang="zh-CN" sz="4000" dirty="0">
                    <a:solidFill>
                      <a:srgbClr val="000000"/>
                    </a:solidFill>
                    <a:latin typeface="Times New Roman" panose="02020603050405020304" pitchFamily="18" charset="0"/>
                    <a:cs typeface="Times New Roman" panose="02020603050405020304" pitchFamily="18" charset="0"/>
                  </a:rPr>
                  <a:t>the likelihood. </a:t>
                </a:r>
                <a14:m>
                  <m:oMath xmlns:m="http://schemas.openxmlformats.org/officeDocument/2006/math">
                    <m:r>
                      <m:rPr>
                        <m:nor/>
                      </m:rPr>
                      <a:rPr lang="en-US" altLang="zh-CN" sz="4000" b="1" i="1" smtClean="0">
                        <a:solidFill>
                          <a:srgbClr val="000000"/>
                        </a:solidFill>
                        <a:latin typeface="Times New Roman" panose="02020603050405020304" pitchFamily="18" charset="0"/>
                        <a:cs typeface="Times New Roman" panose="02020603050405020304" pitchFamily="18" charset="0"/>
                      </a:rPr>
                      <m:t>z</m:t>
                    </m:r>
                  </m:oMath>
                </a14:m>
                <a:r>
                  <a:rPr lang="en-US" altLang="zh-CN" sz="4000" dirty="0">
                    <a:solidFill>
                      <a:srgbClr val="000000"/>
                    </a:solidFill>
                    <a:latin typeface="Times New Roman" panose="02020603050405020304" pitchFamily="18" charset="0"/>
                    <a:cs typeface="Times New Roman" panose="02020603050405020304" pitchFamily="18" charset="0"/>
                  </a:rPr>
                  <a:t> represents latent variables to induce </a:t>
                </a:r>
                <a:r>
                  <a:rPr lang="en-US" altLang="zh-CN" sz="4000" b="1" i="1" dirty="0">
                    <a:solidFill>
                      <a:srgbClr val="000000"/>
                    </a:solidFill>
                    <a:latin typeface="Times New Roman" panose="02020603050405020304" pitchFamily="18" charset="0"/>
                    <a:cs typeface="Times New Roman" panose="02020603050405020304" pitchFamily="18" charset="0"/>
                  </a:rPr>
                  <a:t>x</a:t>
                </a:r>
                <a:r>
                  <a:rPr lang="en-US" altLang="zh-CN" sz="4000" dirty="0">
                    <a:solidFill>
                      <a:srgbClr val="000000"/>
                    </a:solidFill>
                    <a:latin typeface="Times New Roman" panose="02020603050405020304" pitchFamily="18" charset="0"/>
                    <a:cs typeface="Times New Roman" panose="02020603050405020304" pitchFamily="18" charset="0"/>
                  </a:rPr>
                  <a:t>.</a:t>
                </a:r>
              </a:p>
            </p:txBody>
          </p:sp>
        </mc:Choice>
        <mc:Fallback xmlns="">
          <p:sp>
            <p:nvSpPr>
              <p:cNvPr id="7" name="文本框 6">
                <a:extLst>
                  <a:ext uri="{FF2B5EF4-FFF2-40B4-BE49-F238E27FC236}">
                    <a16:creationId xmlns:a16="http://schemas.microsoft.com/office/drawing/2014/main" id="{A6D32D61-CDD8-4F21-8935-BD867C606736}"/>
                  </a:ext>
                </a:extLst>
              </p:cNvPr>
              <p:cNvSpPr txBox="1">
                <a:spLocks noRot="1" noChangeAspect="1" noMove="1" noResize="1" noEditPoints="1" noAdjustHandles="1" noChangeArrowheads="1" noChangeShapeType="1" noTextEdit="1"/>
              </p:cNvSpPr>
              <p:nvPr/>
            </p:nvSpPr>
            <p:spPr>
              <a:xfrm>
                <a:off x="1350394" y="5883374"/>
                <a:ext cx="20501900" cy="1949252"/>
              </a:xfrm>
              <a:prstGeom prst="rect">
                <a:avLst/>
              </a:prstGeom>
              <a:blipFill>
                <a:blip r:embed="rId3"/>
                <a:stretch>
                  <a:fillRect l="-1279" t="-5313" r="-922" b="-12187"/>
                </a:stretch>
              </a:blipFill>
              <a:ln w="12700" cap="flat">
                <a:noFill/>
                <a:miter lim="400000"/>
              </a:ln>
              <a:effectLst/>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E702CEB-EFF7-4D00-9BFB-F917F5F64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607" y="8028513"/>
            <a:ext cx="9128786" cy="1887890"/>
          </a:xfrm>
          <a:prstGeom prst="rect">
            <a:avLst/>
          </a:prstGeom>
        </p:spPr>
      </p:pic>
    </p:spTree>
    <p:extLst>
      <p:ext uri="{BB962C8B-B14F-4D97-AF65-F5344CB8AC3E}">
        <p14:creationId xmlns:p14="http://schemas.microsoft.com/office/powerpoint/2010/main" val="2222061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Hierarchical VAE</a:t>
            </a:r>
          </a:p>
        </p:txBody>
      </p:sp>
      <p:sp>
        <p:nvSpPr>
          <p:cNvPr id="174" name="文本框 8"/>
          <p:cNvSpPr txBox="1"/>
          <p:nvPr/>
        </p:nvSpPr>
        <p:spPr>
          <a:xfrm>
            <a:off x="1350394" y="10112250"/>
            <a:ext cx="20848321"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4</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3" name="文本框 2">
            <a:extLst>
              <a:ext uri="{FF2B5EF4-FFF2-40B4-BE49-F238E27FC236}">
                <a16:creationId xmlns:a16="http://schemas.microsoft.com/office/drawing/2014/main" id="{83379507-47B3-4974-AD10-0F5394A3CA8E}"/>
              </a:ext>
            </a:extLst>
          </p:cNvPr>
          <p:cNvSpPr txBox="1"/>
          <p:nvPr/>
        </p:nvSpPr>
        <p:spPr>
          <a:xfrm>
            <a:off x="1350394" y="2949724"/>
            <a:ext cx="2050190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A Hierarchical Variational Autoencoder (HVAE) is a generalization of a VAE that extends to multiple hierarchies over latent variables. Under this formulation, latent variables themselves are interpreted as generated from other higher-level, more abstract </a:t>
            </a:r>
            <a:r>
              <a:rPr lang="en-US" altLang="zh-CN" sz="4000" dirty="0" err="1">
                <a:solidFill>
                  <a:srgbClr val="000000"/>
                </a:solidFill>
                <a:latin typeface="Times New Roman" panose="02020603050405020304" pitchFamily="18" charset="0"/>
                <a:cs typeface="Times New Roman" panose="02020603050405020304" pitchFamily="18" charset="0"/>
              </a:rPr>
              <a:t>latents</a:t>
            </a:r>
            <a:r>
              <a:rPr lang="en-US" altLang="zh-CN" sz="4000" dirty="0">
                <a:solidFill>
                  <a:srgbClr val="000000"/>
                </a:solidFill>
                <a:latin typeface="Times New Roman" panose="02020603050405020304" pitchFamily="18" charset="0"/>
                <a:cs typeface="Times New Roman" panose="02020603050405020304" pitchFamily="18" charset="0"/>
              </a:rPr>
              <a:t>.</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98ABE52-BF01-4F79-ABC5-88F5477FB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67" y="4898976"/>
            <a:ext cx="17812266" cy="5322863"/>
          </a:xfrm>
          <a:prstGeom prst="rect">
            <a:avLst/>
          </a:prstGeom>
        </p:spPr>
      </p:pic>
    </p:spTree>
    <p:extLst>
      <p:ext uri="{BB962C8B-B14F-4D97-AF65-F5344CB8AC3E}">
        <p14:creationId xmlns:p14="http://schemas.microsoft.com/office/powerpoint/2010/main" val="3340126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Hierarchical VAE</a:t>
            </a:r>
          </a:p>
        </p:txBody>
      </p:sp>
      <p:sp>
        <p:nvSpPr>
          <p:cNvPr id="174" name="文本框 8"/>
          <p:cNvSpPr txBox="1"/>
          <p:nvPr/>
        </p:nvSpPr>
        <p:spPr>
          <a:xfrm>
            <a:off x="1350394" y="10112250"/>
            <a:ext cx="20848321" cy="240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5</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 name="图片 7">
            <a:extLst>
              <a:ext uri="{FF2B5EF4-FFF2-40B4-BE49-F238E27FC236}">
                <a16:creationId xmlns:a16="http://schemas.microsoft.com/office/drawing/2014/main" id="{EAEF164A-8BB0-4C13-B789-A03A51EBA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71" y="2141426"/>
            <a:ext cx="9125339" cy="3114637"/>
          </a:xfrm>
          <a:prstGeom prst="rect">
            <a:avLst/>
          </a:prstGeom>
        </p:spPr>
      </p:pic>
      <p:pic>
        <p:nvPicPr>
          <p:cNvPr id="11" name="图片 10">
            <a:extLst>
              <a:ext uri="{FF2B5EF4-FFF2-40B4-BE49-F238E27FC236}">
                <a16:creationId xmlns:a16="http://schemas.microsoft.com/office/drawing/2014/main" id="{CFE8C386-3228-470C-8C0F-73B3FA594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5256063"/>
            <a:ext cx="15607195" cy="4713806"/>
          </a:xfrm>
          <a:prstGeom prst="rect">
            <a:avLst/>
          </a:prstGeom>
        </p:spPr>
      </p:pic>
    </p:spTree>
    <p:extLst>
      <p:ext uri="{BB962C8B-B14F-4D97-AF65-F5344CB8AC3E}">
        <p14:creationId xmlns:p14="http://schemas.microsoft.com/office/powerpoint/2010/main" val="22913722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Variational Diffusion Models</a:t>
            </a:r>
          </a:p>
        </p:txBody>
      </p:sp>
      <p:sp>
        <p:nvSpPr>
          <p:cNvPr id="174" name="文本框 8"/>
          <p:cNvSpPr txBox="1"/>
          <p:nvPr/>
        </p:nvSpPr>
        <p:spPr>
          <a:xfrm>
            <a:off x="1350394" y="10112250"/>
            <a:ext cx="20848321" cy="2400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6</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文本框 8">
            <a:extLst>
              <a:ext uri="{FF2B5EF4-FFF2-40B4-BE49-F238E27FC236}">
                <a16:creationId xmlns:a16="http://schemas.microsoft.com/office/drawing/2014/main" id="{8439B65A-03E0-4D2F-B29A-4241D393CA9A}"/>
              </a:ext>
            </a:extLst>
          </p:cNvPr>
          <p:cNvSpPr txBox="1"/>
          <p:nvPr/>
        </p:nvSpPr>
        <p:spPr>
          <a:xfrm>
            <a:off x="1350394" y="3332997"/>
            <a:ext cx="21155043"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algn="l" defTabSz="1828800"/>
            <a:r>
              <a:rPr lang="en-US" altLang="zh-CN" sz="4000" dirty="0">
                <a:solidFill>
                  <a:srgbClr val="000000"/>
                </a:solidFill>
                <a:latin typeface="Times New Roman" panose="02020603050405020304" pitchFamily="18" charset="0"/>
                <a:cs typeface="Times New Roman" panose="02020603050405020304" pitchFamily="18" charset="0"/>
              </a:rPr>
              <a:t>Variational Diffusion Model is simply as a Markovian Hierarchical VAE with three key restrictions: </a:t>
            </a:r>
          </a:p>
          <a:p>
            <a:pPr marL="571500" indent="-571500" algn="l" defTabSz="1828800">
              <a:buFont typeface="Arial" panose="020B0604020202020204" pitchFamily="34" charset="0"/>
              <a:buChar char="•"/>
            </a:pPr>
            <a:r>
              <a:rPr lang="en-US" altLang="zh-CN" sz="4000" dirty="0">
                <a:solidFill>
                  <a:srgbClr val="000000"/>
                </a:solidFill>
                <a:latin typeface="Times New Roman" panose="02020603050405020304" pitchFamily="18" charset="0"/>
                <a:cs typeface="Times New Roman" panose="02020603050405020304" pitchFamily="18" charset="0"/>
              </a:rPr>
              <a:t>The latent dimension is exactly equal to the data dimension.</a:t>
            </a:r>
          </a:p>
          <a:p>
            <a:pPr marL="571500" indent="-571500" algn="l" defTabSz="1828800">
              <a:buFont typeface="Arial" panose="020B0604020202020204" pitchFamily="34" charset="0"/>
              <a:buChar char="•"/>
            </a:pPr>
            <a:r>
              <a:rPr lang="en-US" altLang="zh-CN" sz="4000" dirty="0">
                <a:solidFill>
                  <a:srgbClr val="000000"/>
                </a:solidFill>
                <a:latin typeface="Times New Roman" panose="02020603050405020304" pitchFamily="18" charset="0"/>
                <a:cs typeface="Times New Roman" panose="02020603050405020304" pitchFamily="18" charset="0"/>
              </a:rPr>
              <a:t>The structure of the latent encoder at each timestep is not learned; it is pre-defined as a linear Gaussian model. </a:t>
            </a:r>
          </a:p>
          <a:p>
            <a:pPr marL="571500" indent="-571500" algn="l" defTabSz="1828800">
              <a:buFont typeface="Arial" panose="020B0604020202020204" pitchFamily="34" charset="0"/>
              <a:buChar char="•"/>
            </a:pPr>
            <a:r>
              <a:rPr lang="en-US" altLang="zh-CN" sz="4000" dirty="0">
                <a:solidFill>
                  <a:srgbClr val="000000"/>
                </a:solidFill>
                <a:latin typeface="Times New Roman" panose="02020603050405020304" pitchFamily="18" charset="0"/>
                <a:cs typeface="Times New Roman" panose="02020603050405020304" pitchFamily="18" charset="0"/>
              </a:rPr>
              <a:t>The Gaussian parameters of the latent encoders vary over time in such a way that the distribution of the latent at final timestep </a:t>
            </a:r>
            <a:r>
              <a:rPr lang="en-US" altLang="zh-CN" sz="4000" i="1" dirty="0">
                <a:solidFill>
                  <a:srgbClr val="000000"/>
                </a:solidFill>
                <a:latin typeface="Times New Roman" panose="02020603050405020304" pitchFamily="18" charset="0"/>
                <a:cs typeface="Times New Roman" panose="02020603050405020304" pitchFamily="18" charset="0"/>
              </a:rPr>
              <a:t>T</a:t>
            </a:r>
            <a:r>
              <a:rPr lang="en-US" altLang="zh-CN" sz="4000" dirty="0">
                <a:solidFill>
                  <a:srgbClr val="000000"/>
                </a:solidFill>
                <a:latin typeface="Times New Roman" panose="02020603050405020304" pitchFamily="18" charset="0"/>
                <a:cs typeface="Times New Roman" panose="02020603050405020304" pitchFamily="18" charset="0"/>
              </a:rPr>
              <a:t> is a standard Gaussian.</a:t>
            </a:r>
            <a:endParaRPr lang="zh-CN" altLang="en-US" sz="4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99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blinds(horizontal)">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标题 1"/>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Variational Diffusion Models</a:t>
            </a:r>
          </a:p>
        </p:txBody>
      </p:sp>
      <p:sp>
        <p:nvSpPr>
          <p:cNvPr id="174" name="文本框 8"/>
          <p:cNvSpPr txBox="1"/>
          <p:nvPr/>
        </p:nvSpPr>
        <p:spPr>
          <a:xfrm>
            <a:off x="1350394" y="10112250"/>
            <a:ext cx="20848321" cy="2400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l" defTabSz="1828800">
              <a:defRPr sz="3600">
                <a:solidFill>
                  <a:srgbClr val="000000"/>
                </a:solidFill>
              </a:defRPr>
            </a:lvl1pPr>
          </a:lstStyle>
          <a:p>
            <a:r>
              <a:rPr lang="en-US" dirty="0">
                <a:latin typeface="Times New Roman" panose="02020603050405020304" pitchFamily="18" charset="0"/>
                <a:cs typeface="Times New Roman" panose="02020603050405020304" pitchFamily="18" charset="0"/>
              </a:rPr>
              <a:t>Understanding Diffusion Models: A Unified Perspective</a:t>
            </a:r>
          </a:p>
          <a:p>
            <a:r>
              <a:rPr lang="en-US" dirty="0">
                <a:latin typeface="Times New Roman" panose="02020603050405020304" pitchFamily="18" charset="0"/>
                <a:cs typeface="Times New Roman" panose="02020603050405020304" pitchFamily="18" charset="0"/>
              </a:rPr>
              <a:t>Calvin Luo</a:t>
            </a:r>
          </a:p>
          <a:p>
            <a:r>
              <a:rPr lang="en-US" dirty="0">
                <a:latin typeface="Times New Roman" panose="02020603050405020304" pitchFamily="18" charset="0"/>
                <a:cs typeface="Times New Roman" panose="02020603050405020304" pitchFamily="18" charset="0"/>
              </a:rPr>
              <a:t>Google Research, Brain Team</a:t>
            </a:r>
          </a:p>
          <a:p>
            <a:r>
              <a:rPr lang="en-US" dirty="0">
                <a:latin typeface="Times New Roman" panose="02020603050405020304" pitchFamily="18" charset="0"/>
                <a:cs typeface="Times New Roman" panose="02020603050405020304" pitchFamily="18" charset="0"/>
              </a:rPr>
              <a:t>2022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arxiv</a:t>
            </a:r>
            <a:r>
              <a:rPr lang="en-GB" dirty="0">
                <a:latin typeface="Times New Roman" panose="02020603050405020304" pitchFamily="18" charset="0"/>
                <a:cs typeface="Times New Roman" panose="02020603050405020304" pitchFamily="18" charset="0"/>
              </a:rPr>
              <a:t>: 2208.11970</a:t>
            </a:r>
          </a:p>
        </p:txBody>
      </p:sp>
      <p:sp>
        <p:nvSpPr>
          <p:cNvPr id="4" name="灯片编号占位符 3">
            <a:extLst>
              <a:ext uri="{FF2B5EF4-FFF2-40B4-BE49-F238E27FC236}">
                <a16:creationId xmlns:a16="http://schemas.microsoft.com/office/drawing/2014/main" id="{31D74661-F4AB-4928-87D1-96A951020CED}"/>
              </a:ext>
            </a:extLst>
          </p:cNvPr>
          <p:cNvSpPr>
            <a:spLocks noGrp="1"/>
          </p:cNvSpPr>
          <p:nvPr>
            <p:ph type="sldNum" sz="quarter" idx="2"/>
          </p:nvPr>
        </p:nvSpPr>
        <p:spPr/>
        <p:txBody>
          <a:bodyPr/>
          <a:lstStyle/>
          <a:p>
            <a:fld id="{86CB4B4D-7CA3-9044-876B-883B54F8677D}" type="slidenum">
              <a:rPr lang="en-US" altLang="zh-CN" smtClean="0"/>
              <a:pPr/>
              <a:t>7</a:t>
            </a:fld>
            <a:endParaRPr lang="en-US" altLang="zh-CN" dirty="0"/>
          </a:p>
        </p:txBody>
      </p:sp>
      <p:sp>
        <p:nvSpPr>
          <p:cNvPr id="2" name="文本框 1">
            <a:extLst>
              <a:ext uri="{FF2B5EF4-FFF2-40B4-BE49-F238E27FC236}">
                <a16:creationId xmlns:a16="http://schemas.microsoft.com/office/drawing/2014/main" id="{8384AE07-DB6F-4F2D-A07B-62FDCD682127}"/>
              </a:ext>
            </a:extLst>
          </p:cNvPr>
          <p:cNvSpPr txBox="1"/>
          <p:nvPr/>
        </p:nvSpPr>
        <p:spPr>
          <a:xfrm>
            <a:off x="11737910" y="64008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76CB96B7-E999-4E8C-A500-8B57F8F3D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946" y="2194892"/>
            <a:ext cx="16253927" cy="8025630"/>
          </a:xfrm>
          <a:prstGeom prst="rect">
            <a:avLst/>
          </a:prstGeom>
        </p:spPr>
      </p:pic>
    </p:spTree>
    <p:extLst>
      <p:ext uri="{BB962C8B-B14F-4D97-AF65-F5344CB8AC3E}">
        <p14:creationId xmlns:p14="http://schemas.microsoft.com/office/powerpoint/2010/main" val="28232680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文本框 3"/>
          <p:cNvSpPr txBox="1"/>
          <p:nvPr/>
        </p:nvSpPr>
        <p:spPr>
          <a:xfrm>
            <a:off x="1350395" y="3464845"/>
            <a:ext cx="18460258" cy="4616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Introduction</a:t>
            </a:r>
          </a:p>
          <a:p>
            <a:pPr marL="857250" indent="-857250" algn="l" defTabSz="1828800">
              <a:buFont typeface="Arial" panose="020B0604020202020204" pitchFamily="34" charset="0"/>
              <a:buChar char="•"/>
              <a:defRPr sz="7200" b="1">
                <a:solidFill>
                  <a:srgbClr val="000000"/>
                </a:solidFill>
              </a:defRPr>
            </a:pPr>
            <a:r>
              <a:rPr lang="en-US" dirty="0">
                <a:latin typeface="Times New Roman" panose="02020603050405020304" pitchFamily="18" charset="0"/>
                <a:cs typeface="Times New Roman" panose="02020603050405020304" pitchFamily="18" charset="0"/>
              </a:rPr>
              <a:t>Mathematical Details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Applications</a:t>
            </a:r>
          </a:p>
          <a:p>
            <a:pPr marL="857250" indent="-857250" algn="l" defTabSz="1828800">
              <a:buFont typeface="Arial" panose="020B0604020202020204" pitchFamily="34" charset="0"/>
              <a:buChar char="•"/>
              <a:defRPr sz="7200" b="1">
                <a:solidFill>
                  <a:srgbClr val="000000"/>
                </a:solidFill>
              </a:defRPr>
            </a:pPr>
            <a:r>
              <a:rPr lang="en-US" dirty="0">
                <a:solidFill>
                  <a:schemeClr val="bg2"/>
                </a:solidFill>
                <a:latin typeface="Times New Roman" panose="02020603050405020304" pitchFamily="18" charset="0"/>
                <a:cs typeface="Times New Roman" panose="02020603050405020304" pitchFamily="18" charset="0"/>
              </a:rPr>
              <a:t>Conclusion</a:t>
            </a:r>
            <a:endParaRPr dirty="0">
              <a:solidFill>
                <a:schemeClr val="bg2"/>
              </a:solidFill>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F2413BB1-7500-48C8-BB83-943E8F293878}"/>
              </a:ext>
            </a:extLst>
          </p:cNvPr>
          <p:cNvSpPr txBox="1"/>
          <p:nvPr/>
        </p:nvSpPr>
        <p:spPr>
          <a:xfrm>
            <a:off x="1350395" y="738533"/>
            <a:ext cx="20848321" cy="145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lvl1pPr algn="l" defTabSz="1828800">
              <a:lnSpc>
                <a:spcPct val="90000"/>
              </a:lnSpc>
              <a:defRPr sz="7200" b="1">
                <a:solidFill>
                  <a:srgbClr val="000000"/>
                </a:solidFill>
              </a:defRPr>
            </a:lvl1pPr>
          </a:lstStyle>
          <a:p>
            <a:r>
              <a:rPr lang="en-US" dirty="0">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220979431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2643</TotalTime>
  <Words>1710</Words>
  <Application>Microsoft Office PowerPoint</Application>
  <PresentationFormat>自定义</PresentationFormat>
  <Paragraphs>226</Paragraphs>
  <Slides>38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38</vt:i4>
      </vt:variant>
    </vt:vector>
  </HeadingPairs>
  <TitlesOfParts>
    <vt:vector size="43" baseType="lpstr">
      <vt:lpstr>Helvetica Neue</vt:lpstr>
      <vt:lpstr>Helvetica Neue Medium</vt:lpstr>
      <vt:lpstr>Arial</vt:lpstr>
      <vt:lpstr>Times New Roman</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张澜</dc:creator>
  <cp:lastModifiedBy>张 澜</cp:lastModifiedBy>
  <cp:revision>56</cp:revision>
  <dcterms:modified xsi:type="dcterms:W3CDTF">2022-12-18T02:34:48Z</dcterms:modified>
</cp:coreProperties>
</file>